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80"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9" d="100"/>
          <a:sy n="99" d="100"/>
        </p:scale>
        <p:origin x="-23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09-Aug-22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09-Aug-22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09-Aug-22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09-Aug-22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09-Aug-22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09-Aug-22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09-Aug-22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09-Aug-22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dhepune.gov.in/" TargetMode="External"/><Relationship Id="rId2" Type="http://schemas.openxmlformats.org/officeDocument/2006/relationships/hyperlink" Target="http://mahacet.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1"/>
          </p:nvPr>
        </p:nvSpPr>
        <p:spPr>
          <a:xfrm>
            <a:off x="0" y="0"/>
            <a:ext cx="9144000" cy="6858000"/>
          </a:xfrm>
        </p:spPr>
        <p:txBody>
          <a:bodyPr/>
          <a:lstStyle/>
          <a:p>
            <a:pPr algn="ctr">
              <a:buFont typeface="Arial" charset="0"/>
              <a:buNone/>
              <a:defRPr/>
            </a:pPr>
            <a:r>
              <a:rPr lang="en-US" sz="3600" b="1" dirty="0" err="1" smtClean="0">
                <a:latin typeface="Times New Roman" pitchFamily="18" charset="0"/>
                <a:cs typeface="Times New Roman" pitchFamily="18" charset="0"/>
              </a:rPr>
              <a:t>Shri</a:t>
            </a:r>
            <a:r>
              <a:rPr lang="en-US" sz="3600" b="1" dirty="0" smtClean="0">
                <a:latin typeface="Times New Roman" pitchFamily="18" charset="0"/>
                <a:cs typeface="Times New Roman" pitchFamily="18" charset="0"/>
              </a:rPr>
              <a:t> Jain </a:t>
            </a:r>
            <a:r>
              <a:rPr lang="en-US" sz="3600" b="1" dirty="0" err="1" smtClean="0">
                <a:latin typeface="Times New Roman" pitchFamily="18" charset="0"/>
                <a:cs typeface="Times New Roman" pitchFamily="18" charset="0"/>
              </a:rPr>
              <a:t>Vidya</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Prasrak</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Mandal’s</a:t>
            </a:r>
            <a:r>
              <a:rPr lang="en-US" sz="3600" b="1" dirty="0" smtClean="0">
                <a:latin typeface="Times New Roman" pitchFamily="18" charset="0"/>
                <a:cs typeface="Times New Roman" pitchFamily="18" charset="0"/>
              </a:rPr>
              <a:t> College of Education, </a:t>
            </a:r>
            <a:r>
              <a:rPr lang="en-US" sz="3600" b="1" dirty="0" err="1" smtClean="0">
                <a:latin typeface="Times New Roman" pitchFamily="18" charset="0"/>
                <a:cs typeface="Times New Roman" pitchFamily="18" charset="0"/>
              </a:rPr>
              <a:t>Chinchwadgaon</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Pune</a:t>
            </a:r>
            <a:r>
              <a:rPr lang="en-US" sz="3600" b="1" dirty="0" smtClean="0">
                <a:latin typeface="Times New Roman" pitchFamily="18" charset="0"/>
                <a:cs typeface="Times New Roman" pitchFamily="18" charset="0"/>
              </a:rPr>
              <a:t> 33</a:t>
            </a:r>
          </a:p>
          <a:p>
            <a:pPr algn="ctr">
              <a:buFont typeface="Arial" charset="0"/>
              <a:buNone/>
              <a:defRPr/>
            </a:pPr>
            <a:r>
              <a:rPr lang="en-US" sz="4400" b="1" dirty="0" smtClean="0">
                <a:latin typeface="Times New Roman" pitchFamily="18" charset="0"/>
                <a:cs typeface="Times New Roman" pitchFamily="18" charset="0"/>
              </a:rPr>
              <a:t>“B.Ed. CET:  2016-17”</a:t>
            </a:r>
          </a:p>
          <a:p>
            <a:pPr algn="ctr">
              <a:buFont typeface="Arial" charset="0"/>
              <a:buNone/>
              <a:defRPr/>
            </a:pPr>
            <a:r>
              <a:rPr lang="en-US" sz="4800" b="1" dirty="0" smtClean="0">
                <a:latin typeface="Times New Roman" pitchFamily="18" charset="0"/>
                <a:cs typeface="Times New Roman" pitchFamily="18" charset="0"/>
              </a:rPr>
              <a:t>ORIENTATION WORKSHOP</a:t>
            </a:r>
          </a:p>
          <a:p>
            <a:pPr algn="ctr">
              <a:buFont typeface="Arial" charset="0"/>
              <a:buNone/>
              <a:defRPr/>
            </a:pPr>
            <a:r>
              <a:rPr lang="en-US" sz="3600" b="1" dirty="0" smtClean="0">
                <a:latin typeface="Times New Roman" pitchFamily="18" charset="0"/>
                <a:cs typeface="Times New Roman" pitchFamily="18" charset="0"/>
              </a:rPr>
              <a:t>04-06-2016 TO 05-06-2016</a:t>
            </a:r>
          </a:p>
          <a:p>
            <a:pPr algn="ctr">
              <a:buFont typeface="Arial" charset="0"/>
              <a:buNone/>
              <a:defRPr/>
            </a:pPr>
            <a:r>
              <a:rPr lang="en-US" sz="5400" b="1" dirty="0" smtClean="0">
                <a:latin typeface="Times New Roman" pitchFamily="18" charset="0"/>
                <a:cs typeface="Times New Roman" pitchFamily="18" charset="0"/>
              </a:rPr>
              <a:t>TEACHING  APTITUDE</a:t>
            </a:r>
            <a:endParaRPr lang="en-US" sz="6000" b="1" dirty="0" smtClean="0">
              <a:latin typeface="Times New Roman" pitchFamily="18" charset="0"/>
              <a:cs typeface="Times New Roman" pitchFamily="18" charset="0"/>
            </a:endParaRPr>
          </a:p>
          <a:p>
            <a:pPr algn="ctr">
              <a:buFont typeface="Arial" charset="0"/>
              <a:buNone/>
              <a:defRPr/>
            </a:pPr>
            <a:endParaRPr lang="en-US" sz="2400" b="1" dirty="0" smtClean="0">
              <a:latin typeface="Times New Roman" pitchFamily="18" charset="0"/>
              <a:cs typeface="Times New Roman" pitchFamily="18" charset="0"/>
            </a:endParaRPr>
          </a:p>
          <a:p>
            <a:pPr algn="ctr">
              <a:buFont typeface="Arial" charset="0"/>
              <a:buNone/>
              <a:defRPr/>
            </a:pPr>
            <a:r>
              <a:rPr lang="en-US" sz="2400" b="1" dirty="0" smtClean="0">
                <a:latin typeface="Times New Roman" pitchFamily="18" charset="0"/>
                <a:cs typeface="Times New Roman" pitchFamily="18" charset="0"/>
              </a:rPr>
              <a:t>Presented by</a:t>
            </a:r>
            <a:endParaRPr lang="en-US" sz="1800" b="1" dirty="0" smtClean="0">
              <a:latin typeface="Times New Roman" pitchFamily="18" charset="0"/>
              <a:cs typeface="Times New Roman" pitchFamily="18" charset="0"/>
            </a:endParaRPr>
          </a:p>
          <a:p>
            <a:pPr algn="ctr">
              <a:buFont typeface="Arial" charset="0"/>
              <a:buNone/>
              <a:defRPr/>
            </a:pPr>
            <a:r>
              <a:rPr lang="en-US" sz="3600" b="1" dirty="0" smtClean="0">
                <a:latin typeface="Times New Roman" pitchFamily="18" charset="0"/>
                <a:cs typeface="Times New Roman" pitchFamily="18" charset="0"/>
              </a:rPr>
              <a:t>Asst. Prof.  </a:t>
            </a:r>
            <a:r>
              <a:rPr lang="en-US" sz="3600" b="1" dirty="0" err="1" smtClean="0">
                <a:latin typeface="Times New Roman" pitchFamily="18" charset="0"/>
                <a:cs typeface="Times New Roman" pitchFamily="18" charset="0"/>
              </a:rPr>
              <a:t>Suhas</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Shinde</a:t>
            </a:r>
            <a:endParaRPr lang="en-SG" sz="3600" b="1" dirty="0" smtClean="0">
              <a:latin typeface="Times New Roman" pitchFamily="18" charset="0"/>
              <a:cs typeface="Times New Roman" pitchFamily="18" charset="0"/>
            </a:endParaRPr>
          </a:p>
        </p:txBody>
      </p:sp>
      <p:pic>
        <p:nvPicPr>
          <p:cNvPr id="4" name="Picture 5" descr="E:\wallpapers\taare-zameen-pe-wallpaper-56083-5641.jpg"/>
          <p:cNvPicPr>
            <a:picLocks noChangeAspect="1" noChangeArrowheads="1"/>
          </p:cNvPicPr>
          <p:nvPr/>
        </p:nvPicPr>
        <p:blipFill>
          <a:blip r:embed="rId2"/>
          <a:srcRect/>
          <a:stretch>
            <a:fillRect/>
          </a:stretch>
        </p:blipFill>
        <p:spPr bwMode="auto">
          <a:xfrm>
            <a:off x="0" y="0"/>
            <a:ext cx="9144000" cy="6858000"/>
          </a:xfrm>
          <a:prstGeom prst="rect">
            <a:avLst/>
          </a:prstGeom>
          <a:noFill/>
          <a:ln w="9525">
            <a:solidFill>
              <a:schemeClr val="tx1"/>
            </a:solidFill>
            <a:miter lim="800000"/>
            <a:headEnd/>
            <a:tailEnd/>
          </a:ln>
        </p:spPr>
      </p:pic>
      <p:sp>
        <p:nvSpPr>
          <p:cNvPr id="5" name="Title 1"/>
          <p:cNvSpPr txBox="1">
            <a:spLocks/>
          </p:cNvSpPr>
          <p:nvPr/>
        </p:nvSpPr>
        <p:spPr bwMode="auto">
          <a:xfrm>
            <a:off x="2895600" y="3429000"/>
            <a:ext cx="6248400" cy="3429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800" b="1" i="0" u="none" strike="noStrike" kern="1200" cap="none" spc="0" normalizeH="0" baseline="0" noProof="0" dirty="0" smtClean="0">
              <a:ln>
                <a:noFill/>
              </a:ln>
              <a:solidFill>
                <a:srgbClr val="FF0000"/>
              </a:solidFill>
              <a:effectLst/>
              <a:uLnTx/>
              <a:uFillTx/>
              <a:latin typeface="+mj-lt"/>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smtClean="0">
                <a:ln>
                  <a:noFill/>
                </a:ln>
                <a:solidFill>
                  <a:srgbClr val="FF0000"/>
                </a:solidFill>
                <a:effectLst/>
                <a:uLnTx/>
                <a:uFillTx/>
                <a:latin typeface="+mj-lt"/>
                <a:ea typeface="+mj-ea"/>
                <a:cs typeface="+mj-cs"/>
              </a:rPr>
              <a:t>Presented by:</a:t>
            </a:r>
            <a:r>
              <a:rPr kumimoji="0" lang="en-US" sz="7200" b="1" i="0" u="none" strike="noStrike" kern="1200" cap="none" spc="0" normalizeH="0" baseline="0" noProof="0" dirty="0" smtClean="0">
                <a:ln>
                  <a:noFill/>
                </a:ln>
                <a:solidFill>
                  <a:srgbClr val="009900"/>
                </a:solidFill>
                <a:effectLst/>
                <a:uLnTx/>
                <a:uFillTx/>
                <a:latin typeface="+mj-lt"/>
                <a:ea typeface="+mj-ea"/>
                <a:cs typeface="+mj-cs"/>
              </a:rPr>
              <a:t/>
            </a:r>
            <a:br>
              <a:rPr kumimoji="0" lang="en-US" sz="7200" b="1" i="0" u="none" strike="noStrike" kern="1200" cap="none" spc="0" normalizeH="0" baseline="0" noProof="0" dirty="0" smtClean="0">
                <a:ln>
                  <a:noFill/>
                </a:ln>
                <a:solidFill>
                  <a:srgbClr val="009900"/>
                </a:solidFill>
                <a:effectLst/>
                <a:uLnTx/>
                <a:uFillTx/>
                <a:latin typeface="+mj-lt"/>
                <a:ea typeface="+mj-ea"/>
                <a:cs typeface="+mj-cs"/>
              </a:rPr>
            </a:br>
            <a:r>
              <a:rPr kumimoji="0" lang="en-US" sz="4800" b="1" i="0" u="none" strike="noStrike" kern="1200" cap="none" spc="0" normalizeH="0" baseline="0" noProof="0" dirty="0" smtClean="0">
                <a:ln>
                  <a:noFill/>
                </a:ln>
                <a:solidFill>
                  <a:srgbClr val="002060"/>
                </a:solidFill>
                <a:effectLst/>
                <a:uLnTx/>
                <a:uFillTx/>
                <a:latin typeface="+mj-lt"/>
                <a:ea typeface="+mj-ea"/>
                <a:cs typeface="+mj-cs"/>
              </a:rPr>
              <a:t>MR. SUHAS SHINDE</a:t>
            </a:r>
            <a:r>
              <a:rPr kumimoji="0" lang="en-US" sz="4800" b="1" i="0" u="none" strike="noStrike" kern="1200" cap="none" spc="0" normalizeH="0" baseline="0" noProof="0" dirty="0" smtClean="0">
                <a:ln>
                  <a:noFill/>
                </a:ln>
                <a:solidFill>
                  <a:srgbClr val="FF0000"/>
                </a:solidFill>
                <a:effectLst/>
                <a:uLnTx/>
                <a:uFillTx/>
                <a:latin typeface="+mj-lt"/>
                <a:ea typeface="+mj-ea"/>
                <a:cs typeface="+mj-cs"/>
              </a:rPr>
              <a:t>            </a:t>
            </a:r>
            <a:r>
              <a:rPr kumimoji="0" lang="en-US" sz="2800" b="1" i="0" u="none" strike="noStrike" kern="1200" cap="none" spc="0" normalizeH="0" baseline="0" noProof="0" dirty="0" smtClean="0">
                <a:ln>
                  <a:noFill/>
                </a:ln>
                <a:solidFill>
                  <a:srgbClr val="7030A0"/>
                </a:solidFill>
                <a:effectLst/>
                <a:uLnTx/>
                <a:uFillTx/>
                <a:latin typeface="+mj-lt"/>
                <a:ea typeface="+mj-ea"/>
                <a:cs typeface="+mj-cs"/>
              </a:rPr>
              <a:t>(Assistant Professor)</a:t>
            </a:r>
            <a:endParaRPr kumimoji="0" lang="en-SG" sz="7200" b="1" i="0" u="none" strike="noStrike" kern="1200" cap="none" spc="0" normalizeH="0" baseline="0" noProof="0" dirty="0" smtClean="0">
              <a:ln>
                <a:noFill/>
              </a:ln>
              <a:solidFill>
                <a:srgbClr val="7030A0"/>
              </a:solidFill>
              <a:effectLst/>
              <a:uLnTx/>
              <a:uFillTx/>
              <a:latin typeface="+mj-lt"/>
              <a:ea typeface="+mj-ea"/>
              <a:cs typeface="+mj-cs"/>
            </a:endParaRPr>
          </a:p>
        </p:txBody>
      </p:sp>
      <p:sp>
        <p:nvSpPr>
          <p:cNvPr id="8" name="Rectangle 7"/>
          <p:cNvSpPr/>
          <p:nvPr/>
        </p:nvSpPr>
        <p:spPr>
          <a:xfrm>
            <a:off x="0" y="0"/>
            <a:ext cx="9144000" cy="1107996"/>
          </a:xfrm>
          <a:prstGeom prst="rect">
            <a:avLst/>
          </a:prstGeom>
          <a:solidFill>
            <a:schemeClr val="accent2"/>
          </a:solidFill>
          <a:ln>
            <a:solidFill>
              <a:schemeClr val="tx1"/>
            </a:solid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dirty="0" smtClean="0">
                <a:ln w="28575">
                  <a:solidFill>
                    <a:schemeClr val="tx1"/>
                  </a:solidFill>
                </a:ln>
                <a:solidFill>
                  <a:schemeClr val="bg1"/>
                </a:solidFill>
                <a:effectLst>
                  <a:outerShdw blurRad="50800" dist="39000" dir="5460000" algn="tl">
                    <a:srgbClr val="000000">
                      <a:alpha val="38000"/>
                    </a:srgbClr>
                  </a:outerShdw>
                </a:effectLst>
                <a:latin typeface="Eras Bold ITC" pitchFamily="34" charset="0"/>
                <a:cs typeface="Times New Roman" pitchFamily="18" charset="0"/>
              </a:rPr>
              <a:t>B.Ed. CET </a:t>
            </a:r>
            <a:r>
              <a:rPr lang="en-US" sz="6600" b="1" cap="none" spc="0" dirty="0" smtClean="0">
                <a:ln w="28575">
                  <a:solidFill>
                    <a:schemeClr val="tx1"/>
                  </a:solidFill>
                </a:ln>
                <a:solidFill>
                  <a:schemeClr val="bg1"/>
                </a:solidFill>
                <a:effectLst>
                  <a:outerShdw blurRad="50800" dist="39000" dir="5460000" algn="tl">
                    <a:srgbClr val="000000">
                      <a:alpha val="38000"/>
                    </a:srgbClr>
                  </a:outerShdw>
                </a:effectLst>
                <a:latin typeface="Eras Bold ITC" pitchFamily="34" charset="0"/>
                <a:cs typeface="Times New Roman" pitchFamily="18" charset="0"/>
              </a:rPr>
              <a:t>2022</a:t>
            </a:r>
            <a:endParaRPr lang="en-US" sz="6600" b="1" cap="none" spc="0" dirty="0">
              <a:ln w="28575">
                <a:solidFill>
                  <a:schemeClr val="tx1"/>
                </a:solidFill>
              </a:ln>
              <a:solidFill>
                <a:schemeClr val="bg1"/>
              </a:solidFill>
              <a:effectLst>
                <a:outerShdw blurRad="50800" dist="39000" dir="5460000" algn="tl">
                  <a:srgbClr val="000000">
                    <a:alpha val="38000"/>
                  </a:srgbClr>
                </a:outerShdw>
              </a:effectLst>
              <a:latin typeface="Eras Bold ITC" pitchFamily="34"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General Knowledge (30%):</a:t>
            </a:r>
            <a:endParaRPr lang="en-US" dirty="0"/>
          </a:p>
        </p:txBody>
      </p:sp>
      <p:sp>
        <p:nvSpPr>
          <p:cNvPr id="3" name="Content Placeholder 2"/>
          <p:cNvSpPr>
            <a:spLocks noGrp="1"/>
          </p:cNvSpPr>
          <p:nvPr>
            <p:ph idx="1"/>
          </p:nvPr>
        </p:nvSpPr>
        <p:spPr>
          <a:xfrm>
            <a:off x="228600" y="1600200"/>
            <a:ext cx="8686800" cy="4525963"/>
          </a:xfrm>
        </p:spPr>
        <p:txBody>
          <a:bodyPr>
            <a:normAutofit/>
          </a:bodyPr>
          <a:lstStyle/>
          <a:p>
            <a:pPr algn="just">
              <a:buNone/>
            </a:pPr>
            <a:r>
              <a:rPr lang="en-US" b="1" dirty="0" smtClean="0"/>
              <a:t>	The aim of this section is to test how well you are acquainted with the happenings in the surroundings at Local, National, International Level including Past Events, Current Affairs including, Science and Technology, History, Geography, Civics, Political Science and Literature in General.</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Teacher Aptitude (30%):</a:t>
            </a:r>
            <a:endParaRPr lang="en-US" dirty="0"/>
          </a:p>
        </p:txBody>
      </p:sp>
      <p:sp>
        <p:nvSpPr>
          <p:cNvPr id="3" name="Content Placeholder 2"/>
          <p:cNvSpPr>
            <a:spLocks noGrp="1"/>
          </p:cNvSpPr>
          <p:nvPr>
            <p:ph idx="1"/>
          </p:nvPr>
        </p:nvSpPr>
        <p:spPr>
          <a:xfrm>
            <a:off x="228600" y="1600200"/>
            <a:ext cx="8610600" cy="4525963"/>
          </a:xfrm>
        </p:spPr>
        <p:txBody>
          <a:bodyPr>
            <a:normAutofit/>
          </a:bodyPr>
          <a:lstStyle/>
          <a:p>
            <a:r>
              <a:rPr lang="en-US" b="1" dirty="0" smtClean="0"/>
              <a:t>The Test aims to know your capacity to become teacher. It will contain questions related to your keenness to update your knowledge, leadership qualities awareness about changes in Education and Society , communication and Professional  commitment etc.</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b="1" dirty="0" smtClean="0"/>
              <a:t>English Language Content Test:(ELCT)</a:t>
            </a:r>
            <a:endParaRPr lang="en-US" dirty="0"/>
          </a:p>
        </p:txBody>
      </p:sp>
      <p:pic>
        <p:nvPicPr>
          <p:cNvPr id="3075" name="Picture 3"/>
          <p:cNvPicPr>
            <a:picLocks noGrp="1" noChangeAspect="1" noChangeArrowheads="1"/>
          </p:cNvPicPr>
          <p:nvPr>
            <p:ph idx="1"/>
          </p:nvPr>
        </p:nvPicPr>
        <p:blipFill>
          <a:blip r:embed="rId2"/>
          <a:srcRect/>
          <a:stretch>
            <a:fillRect/>
          </a:stretch>
        </p:blipFill>
        <p:spPr bwMode="auto">
          <a:xfrm>
            <a:off x="0" y="1371600"/>
            <a:ext cx="9144000" cy="54864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On Line Examination:</a:t>
            </a:r>
            <a:endParaRPr lang="en-US" dirty="0"/>
          </a:p>
        </p:txBody>
      </p:sp>
      <p:sp>
        <p:nvSpPr>
          <p:cNvPr id="3" name="Content Placeholder 2"/>
          <p:cNvSpPr>
            <a:spLocks noGrp="1"/>
          </p:cNvSpPr>
          <p:nvPr>
            <p:ph idx="1"/>
          </p:nvPr>
        </p:nvSpPr>
        <p:spPr>
          <a:xfrm>
            <a:off x="152400" y="1600200"/>
            <a:ext cx="8763000" cy="5029200"/>
          </a:xfrm>
        </p:spPr>
        <p:txBody>
          <a:bodyPr>
            <a:normAutofit fontScale="70000" lnSpcReduction="20000"/>
          </a:bodyPr>
          <a:lstStyle/>
          <a:p>
            <a:r>
              <a:rPr lang="en-US" dirty="0" smtClean="0"/>
              <a:t>The CET Examination will be conducted on-line mode i.e. on a computer.</a:t>
            </a:r>
          </a:p>
          <a:p>
            <a:r>
              <a:rPr lang="en-US" dirty="0" smtClean="0"/>
              <a:t>The MAH-</a:t>
            </a:r>
            <a:r>
              <a:rPr lang="en-US" b="1" dirty="0" smtClean="0"/>
              <a:t>B.Ed.-CET test will be provided in English and Marathi. and B.Ed.-ELCT test will </a:t>
            </a:r>
            <a:r>
              <a:rPr lang="en-US" dirty="0" smtClean="0"/>
              <a:t>be only in </a:t>
            </a:r>
            <a:r>
              <a:rPr lang="en-US" b="1" dirty="0" smtClean="0"/>
              <a:t>English. This Test will be for the candidates who have registered themselves for admission </a:t>
            </a:r>
            <a:r>
              <a:rPr lang="en-US" dirty="0" smtClean="0"/>
              <a:t>to English Medium Colleges. No request for ELCT will be accepted at the Centre.</a:t>
            </a:r>
          </a:p>
          <a:p>
            <a:r>
              <a:rPr lang="en-US" dirty="0" smtClean="0"/>
              <a:t>All the questions will have multiple choices. Out of the Four options/ answers to the question only one will be the correct answer. The candidate has to select the most appropriate answer and ‘mouse click’ the alternative which he/she feels appropriate/correct. </a:t>
            </a:r>
          </a:p>
          <a:p>
            <a:r>
              <a:rPr lang="en-US" dirty="0" smtClean="0"/>
              <a:t>The alternative /option that is clicked on will be treated as the answer to that question. Answer to any question will be considered for final evaluation. Only when candidate has submitted the answers by clicking on “Save and Next” or “Mark for Review and Next”.</a:t>
            </a:r>
          </a:p>
          <a:p>
            <a:r>
              <a:rPr lang="en-US" dirty="0" smtClean="0"/>
              <a:t>The clock has been set at the server and the countdown timer at the top right corner of your screen will display the time remaining for you to complete the Examination. When the clock runs out the Examination by default- candidate is not required to submit his/her examination.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Autofit/>
          </a:bodyPr>
          <a:lstStyle/>
          <a:p>
            <a:pPr algn="l"/>
            <a:r>
              <a:rPr lang="en-US" sz="2400" b="1" dirty="0" smtClean="0"/>
              <a:t>The question palette at the right of the screen shows one of the following statuses of each of the questions numbers:</a:t>
            </a:r>
            <a:endParaRPr lang="en-US" sz="2400" b="1" dirty="0"/>
          </a:p>
        </p:txBody>
      </p:sp>
      <p:pic>
        <p:nvPicPr>
          <p:cNvPr id="4098" name="Picture 2"/>
          <p:cNvPicPr>
            <a:picLocks noGrp="1" noChangeAspect="1" noChangeArrowheads="1"/>
          </p:cNvPicPr>
          <p:nvPr>
            <p:ph idx="1"/>
          </p:nvPr>
        </p:nvPicPr>
        <p:blipFill>
          <a:blip r:embed="rId2"/>
          <a:srcRect/>
          <a:stretch>
            <a:fillRect/>
          </a:stretch>
        </p:blipFill>
        <p:spPr bwMode="auto">
          <a:xfrm>
            <a:off x="228600" y="1524000"/>
            <a:ext cx="8458200" cy="51054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86800" cy="5867400"/>
          </a:xfrm>
        </p:spPr>
        <p:txBody>
          <a:bodyPr/>
          <a:lstStyle/>
          <a:p>
            <a:r>
              <a:rPr lang="en-US" b="1" dirty="0" smtClean="0"/>
              <a:t>The marked review status simply acts as a reminder that you have set to look at the question again. If an answer is selected for question that is marked for Review, the answer will </a:t>
            </a:r>
            <a:r>
              <a:rPr lang="en-US" dirty="0" smtClean="0"/>
              <a:t>be considered in the evaluation.</a:t>
            </a:r>
          </a:p>
          <a:p>
            <a:endParaRPr lang="en-US" dirty="0" smtClean="0"/>
          </a:p>
          <a:p>
            <a:r>
              <a:rPr lang="en-US" dirty="0" smtClean="0"/>
              <a:t>To select a question to answer, you can do one of the following:-</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304800" y="838200"/>
            <a:ext cx="8382000" cy="5638800"/>
          </a:xfrm>
        </p:spPr>
        <p:txBody>
          <a:bodyPr>
            <a:normAutofit/>
          </a:bodyPr>
          <a:lstStyle/>
          <a:p>
            <a:pPr marL="514350" indent="-514350">
              <a:buFont typeface="+mj-lt"/>
              <a:buAutoNum type="arabicPeriod"/>
            </a:pPr>
            <a:r>
              <a:rPr lang="en-US" dirty="0" smtClean="0"/>
              <a:t>Click on the question number in the question palette at the right of your screen to go to that numbered question directly. Note that using this option </a:t>
            </a:r>
            <a:r>
              <a:rPr lang="en-US" b="1" dirty="0" smtClean="0"/>
              <a:t>does not save your answer to the </a:t>
            </a:r>
            <a:r>
              <a:rPr lang="en-US" dirty="0" smtClean="0"/>
              <a:t>current question.</a:t>
            </a:r>
          </a:p>
          <a:p>
            <a:pPr marL="514350" indent="-514350">
              <a:buFont typeface="+mj-lt"/>
              <a:buAutoNum type="arabicPeriod"/>
            </a:pPr>
            <a:r>
              <a:rPr lang="en-US" dirty="0" smtClean="0"/>
              <a:t>Click on </a:t>
            </a:r>
            <a:r>
              <a:rPr lang="en-US" b="1" dirty="0" smtClean="0"/>
              <a:t>‘Save &amp; Next’ to save answer to current question and to go to the next question </a:t>
            </a:r>
            <a:r>
              <a:rPr lang="en-US" dirty="0" smtClean="0"/>
              <a:t>in sequence.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fontScale="92500"/>
          </a:bodyPr>
          <a:lstStyle/>
          <a:p>
            <a:pPr>
              <a:buNone/>
            </a:pPr>
            <a:r>
              <a:rPr lang="en-US" dirty="0" smtClean="0"/>
              <a:t>3. Click on </a:t>
            </a:r>
            <a:r>
              <a:rPr lang="en-US" b="1" dirty="0" smtClean="0"/>
              <a:t>‘Mark for Review and Next’ to save answer to current question, mark it for </a:t>
            </a:r>
            <a:r>
              <a:rPr lang="en-US" dirty="0" smtClean="0"/>
              <a:t>review, and to go to the next question in sequence.</a:t>
            </a:r>
          </a:p>
          <a:p>
            <a:pPr lvl="1"/>
            <a:r>
              <a:rPr lang="en-US" dirty="0" smtClean="0"/>
              <a:t>To select your answer, click on one of the option buttons.</a:t>
            </a:r>
          </a:p>
          <a:p>
            <a:pPr lvl="1"/>
            <a:r>
              <a:rPr lang="en-US" dirty="0" smtClean="0"/>
              <a:t>To change your answer, click another desired option button.</a:t>
            </a:r>
          </a:p>
          <a:p>
            <a:pPr lvl="1"/>
            <a:r>
              <a:rPr lang="en-US" dirty="0" smtClean="0"/>
              <a:t>To save the answer, you MUST click on ‘</a:t>
            </a:r>
            <a:r>
              <a:rPr lang="en-US" b="1" dirty="0" smtClean="0"/>
              <a:t>Save and Next’.</a:t>
            </a:r>
          </a:p>
          <a:p>
            <a:pPr lvl="1"/>
            <a:r>
              <a:rPr lang="en-US" dirty="0" smtClean="0"/>
              <a:t>To deselect a chosen answer, click on the chosen option again or click on the </a:t>
            </a:r>
            <a:r>
              <a:rPr lang="en-US" b="1" dirty="0" smtClean="0"/>
              <a:t>Clear Response button.</a:t>
            </a:r>
          </a:p>
          <a:p>
            <a:pPr lvl="1"/>
            <a:r>
              <a:rPr lang="en-US" dirty="0" smtClean="0"/>
              <a:t>To mark a question for review click on </a:t>
            </a:r>
            <a:r>
              <a:rPr lang="en-US" b="1" dirty="0" smtClean="0"/>
              <a:t>Mark for Review and Next. If an answer is </a:t>
            </a:r>
            <a:r>
              <a:rPr lang="en-US" dirty="0" smtClean="0"/>
              <a:t>selected for a question that is Marked for Review , the answer will be considered in the final Evaluation.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324600"/>
          </a:xfrm>
        </p:spPr>
        <p:txBody>
          <a:bodyPr>
            <a:normAutofit/>
          </a:bodyPr>
          <a:lstStyle/>
          <a:p>
            <a:pPr lvl="1"/>
            <a:r>
              <a:rPr lang="en-US" dirty="0" smtClean="0"/>
              <a:t>To change an answer to a question, first select the question and then click on the new answer option followed by a click on the </a:t>
            </a:r>
            <a:r>
              <a:rPr lang="en-US" b="1" dirty="0" smtClean="0"/>
              <a:t>Save and Next button.</a:t>
            </a:r>
          </a:p>
          <a:p>
            <a:pPr lvl="1"/>
            <a:r>
              <a:rPr lang="en-US" b="1" dirty="0" smtClean="0"/>
              <a:t>The questions that are saved or marked for review after answering will ONLY be considered for evaluation.</a:t>
            </a:r>
          </a:p>
          <a:p>
            <a:pPr lvl="1"/>
            <a:r>
              <a:rPr lang="en-US" dirty="0" smtClean="0"/>
              <a:t>Test name(s) will be displayed on the top bar of the screen. Questions in the test can be viewed by clicking on the test name. The test you will view will be highlighted.</a:t>
            </a:r>
          </a:p>
          <a:p>
            <a:pPr lvl="1"/>
            <a:r>
              <a:rPr lang="en-US" dirty="0" smtClean="0"/>
              <a:t>After clicking the </a:t>
            </a:r>
            <a:r>
              <a:rPr lang="en-US" b="1" dirty="0" smtClean="0"/>
              <a:t>‘Save and Next’ button on the last question for the test, you will </a:t>
            </a:r>
            <a:r>
              <a:rPr lang="en-US" dirty="0" smtClean="0"/>
              <a:t>automatically be taken to the first question of the </a:t>
            </a:r>
            <a:r>
              <a:rPr lang="en-US" b="1" dirty="0" smtClean="0"/>
              <a:t>next test.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248400"/>
          </a:xfrm>
        </p:spPr>
        <p:txBody>
          <a:bodyPr>
            <a:normAutofit fontScale="85000" lnSpcReduction="20000"/>
          </a:bodyPr>
          <a:lstStyle/>
          <a:p>
            <a:pPr lvl="1"/>
            <a:r>
              <a:rPr lang="en-US" dirty="0" smtClean="0"/>
              <a:t>You can move the mouse cursor over the test names to view the status of the questions of the test.</a:t>
            </a:r>
          </a:p>
          <a:p>
            <a:pPr lvl="1"/>
            <a:r>
              <a:rPr lang="en-US" dirty="0" smtClean="0"/>
              <a:t> You can shuffle between test and questions anytime during the examination as per your convenience.</a:t>
            </a:r>
          </a:p>
          <a:p>
            <a:pPr lvl="1"/>
            <a:r>
              <a:rPr lang="en-US" dirty="0" smtClean="0"/>
              <a:t>The candidates are requested to follow the instructions of the TEST ADMINISTRATOR carefully. If any candidate does not follow the instructions/ rules, it would be treated as a case of misconduct/adoption of unfair means and such a candidate would be liable to debarment from appearing for the examinations for the period as decided by CET CELL.</a:t>
            </a:r>
          </a:p>
          <a:p>
            <a:pPr lvl="1"/>
            <a:r>
              <a:rPr lang="en-US" dirty="0" smtClean="0"/>
              <a:t>The candidates may ask the Test Administrator about the doubts or questions only before the commencement of the test. No query shall be entertained after the commencement of the examination.</a:t>
            </a:r>
          </a:p>
          <a:p>
            <a:pPr lvl="1"/>
            <a:r>
              <a:rPr lang="en-US" dirty="0" smtClean="0"/>
              <a:t>After the expiry of 120 minutes, the candidates will not be able to attempt any question or click their answers. The answers of the candidates would be saved automatically by the computer system even of he/she has not clicked the </a:t>
            </a:r>
            <a:r>
              <a:rPr lang="en-US" b="1" dirty="0" smtClean="0"/>
              <a:t>Submit button.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10600" cy="5668963"/>
          </a:xfrm>
        </p:spPr>
        <p:txBody>
          <a:bodyPr>
            <a:normAutofit fontScale="92500" lnSpcReduction="10000"/>
          </a:bodyPr>
          <a:lstStyle/>
          <a:p>
            <a:pPr algn="just"/>
            <a:r>
              <a:rPr lang="en-US" dirty="0" smtClean="0"/>
              <a:t>Government of Maharashtra has established a State Common Entrance Test Cell (CET CELL) under Admission Regulatory Authority (ARA) as per the provision in Section 10 of Maharashtra Unaided Private Professional Educational Institutions (Regulation of Admissions and Fees) Act, 2015, (Herein after called the Act).</a:t>
            </a:r>
          </a:p>
          <a:p>
            <a:pPr algn="just"/>
            <a:r>
              <a:rPr lang="en-US" dirty="0" smtClean="0"/>
              <a:t>According to Government Resolution the Competent Authority shall conduct the </a:t>
            </a:r>
            <a:r>
              <a:rPr lang="en-US" b="1" dirty="0" smtClean="0"/>
              <a:t>MAH-B.Ed. CET </a:t>
            </a:r>
            <a:r>
              <a:rPr lang="en-US" b="1" dirty="0" smtClean="0"/>
              <a:t>2022-24 </a:t>
            </a:r>
            <a:r>
              <a:rPr lang="en-US" b="1" dirty="0" smtClean="0"/>
              <a:t>for the admission to the First Year of the Two Year Full Time </a:t>
            </a:r>
            <a:r>
              <a:rPr lang="en-US" dirty="0" smtClean="0"/>
              <a:t>Professional course in Education leading to </a:t>
            </a:r>
            <a:r>
              <a:rPr lang="en-US" b="1" dirty="0" smtClean="0"/>
              <a:t>Bachelor of Education (B.Ed. Regular).</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candidates are advised to note the following things carefully:</a:t>
            </a:r>
            <a:endParaRPr lang="en-US" dirty="0"/>
          </a:p>
        </p:txBody>
      </p:sp>
      <p:sp>
        <p:nvSpPr>
          <p:cNvPr id="3" name="Content Placeholder 2"/>
          <p:cNvSpPr>
            <a:spLocks noGrp="1"/>
          </p:cNvSpPr>
          <p:nvPr>
            <p:ph idx="1"/>
          </p:nvPr>
        </p:nvSpPr>
        <p:spPr>
          <a:xfrm>
            <a:off x="152400" y="1600200"/>
            <a:ext cx="8763000" cy="4525963"/>
          </a:xfrm>
        </p:spPr>
        <p:txBody>
          <a:bodyPr>
            <a:normAutofit fontScale="92500"/>
          </a:bodyPr>
          <a:lstStyle/>
          <a:p>
            <a:pPr algn="just">
              <a:buNone/>
            </a:pPr>
            <a:r>
              <a:rPr lang="en-US" dirty="0" err="1" smtClean="0"/>
              <a:t>i</a:t>
            </a:r>
            <a:r>
              <a:rPr lang="en-US" dirty="0" smtClean="0"/>
              <a:t>. Candidates will not be allowed to </a:t>
            </a:r>
            <a:r>
              <a:rPr lang="en-US" b="1" dirty="0" smtClean="0"/>
              <a:t>finally submit unless they have exhausted the actual </a:t>
            </a:r>
            <a:r>
              <a:rPr lang="en-US" dirty="0" smtClean="0"/>
              <a:t>test time.</a:t>
            </a:r>
          </a:p>
          <a:p>
            <a:pPr algn="just">
              <a:buNone/>
            </a:pPr>
            <a:r>
              <a:rPr lang="en-US" dirty="0" smtClean="0"/>
              <a:t>ii. Under no circumstances should a candidate click on any of the KEYBOARD KEYS once the examination starts as this will lock the Examination.</a:t>
            </a:r>
          </a:p>
          <a:p>
            <a:pPr>
              <a:buNone/>
            </a:pPr>
            <a:r>
              <a:rPr lang="en-US" b="1" dirty="0" smtClean="0"/>
              <a:t>iii. Late comers are not allowed. Hence the candidates are </a:t>
            </a:r>
            <a:r>
              <a:rPr lang="en-US" dirty="0" smtClean="0"/>
              <a:t>advised to report to the Examination Centre much before the reporting time given on the Hall Ticket.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324600"/>
          </a:xfrm>
        </p:spPr>
        <p:txBody>
          <a:bodyPr>
            <a:normAutofit lnSpcReduction="10000"/>
          </a:bodyPr>
          <a:lstStyle/>
          <a:p>
            <a:pPr>
              <a:buNone/>
            </a:pPr>
            <a:r>
              <a:rPr lang="en-US" dirty="0" smtClean="0"/>
              <a:t>iv. The Hall ticket should be brought with you to the examination venue along with your recent pass port size photograph duly pasted on it.  </a:t>
            </a:r>
            <a:r>
              <a:rPr lang="en-US" b="1" dirty="0" smtClean="0"/>
              <a:t>(The photograph pasted on the Hall Ticket should preferably the same photograph you have scanned and uploaded for filling in the on line form.)</a:t>
            </a:r>
          </a:p>
          <a:p>
            <a:pPr>
              <a:buNone/>
            </a:pPr>
            <a:r>
              <a:rPr lang="en-US" b="1" dirty="0" smtClean="0"/>
              <a:t>v. Candidates must preserve their original Hall Ticket with them for verification at the time of Admission in the College, but they must submit self attested photocopy of the Hall-Ticket along with original Hall Ticket at the time of CET Examination.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fontScale="92500" lnSpcReduction="10000"/>
          </a:bodyPr>
          <a:lstStyle/>
          <a:p>
            <a:pPr>
              <a:buNone/>
            </a:pPr>
            <a:r>
              <a:rPr lang="en-US" dirty="0" smtClean="0"/>
              <a:t>vi. Candidates should bring their Hall Ticket with their photo affixed there on with currently </a:t>
            </a:r>
            <a:r>
              <a:rPr lang="en-US" b="1" dirty="0" smtClean="0"/>
              <a:t>valid Photo Identity Proof in original as detailed in Identity Verification part (11) above along with original documents proving change in name detailed above.. THIS IS ESSENTIAL.</a:t>
            </a:r>
          </a:p>
          <a:p>
            <a:pPr>
              <a:buNone/>
            </a:pPr>
            <a:r>
              <a:rPr lang="en-US" dirty="0" smtClean="0"/>
              <a:t>vii. Candidate should bring with him/her a ball point pen. A sheet of paper will be provided which can be used by the candidate for rough work or taking down the question number you would like to review at the end of the test before submitting your answers. After the test is over you </a:t>
            </a:r>
            <a:r>
              <a:rPr lang="en-US" b="1" dirty="0" smtClean="0"/>
              <a:t>MUST HAND OVER THIS SHEET of paper to the Test </a:t>
            </a:r>
            <a:r>
              <a:rPr lang="en-US" dirty="0" smtClean="0"/>
              <a:t>Administrator before leaving the venue.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Post CET Process:</a:t>
            </a:r>
            <a:endParaRPr lang="en-US" dirty="0"/>
          </a:p>
        </p:txBody>
      </p:sp>
      <p:sp>
        <p:nvSpPr>
          <p:cNvPr id="3" name="Content Placeholder 2"/>
          <p:cNvSpPr>
            <a:spLocks noGrp="1"/>
          </p:cNvSpPr>
          <p:nvPr>
            <p:ph idx="1"/>
          </p:nvPr>
        </p:nvSpPr>
        <p:spPr>
          <a:xfrm>
            <a:off x="228600" y="1600200"/>
            <a:ext cx="8686800" cy="5029200"/>
          </a:xfrm>
        </p:spPr>
        <p:txBody>
          <a:bodyPr>
            <a:normAutofit/>
          </a:bodyPr>
          <a:lstStyle/>
          <a:p>
            <a:r>
              <a:rPr lang="en-US" b="1" dirty="0" smtClean="0"/>
              <a:t>The candidates are advised to visit http://dhe.mhpravesh.in or any other web site given by the CET CELL for various Notifications, Government </a:t>
            </a:r>
            <a:r>
              <a:rPr lang="en-US" dirty="0" smtClean="0"/>
              <a:t>Resolutions and for </a:t>
            </a:r>
            <a:r>
              <a:rPr lang="en-US" b="1" dirty="0" smtClean="0"/>
              <a:t>Post CET Centralized Admission Process link for which will be available on </a:t>
            </a:r>
            <a:r>
              <a:rPr lang="en-US" b="1" dirty="0" smtClean="0">
                <a:hlinkClick r:id="rId2"/>
              </a:rPr>
              <a:t>http://mahacet.org</a:t>
            </a:r>
            <a:r>
              <a:rPr lang="en-US" b="1" dirty="0" smtClean="0"/>
              <a:t>  and </a:t>
            </a:r>
            <a:r>
              <a:rPr lang="en-US" b="1" dirty="0" smtClean="0">
                <a:hlinkClick r:id="rId3"/>
              </a:rPr>
              <a:t>http://dhepune.gov.in</a:t>
            </a:r>
            <a:r>
              <a:rPr lang="en-US" b="1" dirty="0" smtClean="0"/>
              <a:t>  or any other web site prescribed by CET CELL.</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Sample Questions: </a:t>
            </a:r>
            <a:endParaRPr lang="en-US" dirty="0"/>
          </a:p>
        </p:txBody>
      </p:sp>
      <p:sp>
        <p:nvSpPr>
          <p:cNvPr id="3" name="Content Placeholder 2"/>
          <p:cNvSpPr>
            <a:spLocks noGrp="1"/>
          </p:cNvSpPr>
          <p:nvPr>
            <p:ph idx="1"/>
          </p:nvPr>
        </p:nvSpPr>
        <p:spPr>
          <a:xfrm>
            <a:off x="228600" y="1371600"/>
            <a:ext cx="8610600" cy="5486400"/>
          </a:xfrm>
        </p:spPr>
        <p:txBody>
          <a:bodyPr>
            <a:normAutofit/>
          </a:bodyPr>
          <a:lstStyle/>
          <a:p>
            <a:r>
              <a:rPr lang="en-US" b="1" dirty="0" smtClean="0"/>
              <a:t>Syllogism :- </a:t>
            </a:r>
            <a:r>
              <a:rPr lang="en-US" dirty="0" smtClean="0"/>
              <a:t>Here two separate statements are provided. From the given two statements you have to draw the conclusion.</a:t>
            </a:r>
          </a:p>
          <a:p>
            <a:pPr>
              <a:buNone/>
            </a:pPr>
            <a:r>
              <a:rPr lang="en-US" dirty="0" smtClean="0"/>
              <a:t>Q.1. (a) Some women are teachers. (b) No teacher is graduate.</a:t>
            </a:r>
          </a:p>
          <a:p>
            <a:pPr lvl="1"/>
            <a:r>
              <a:rPr lang="en-US" dirty="0" smtClean="0"/>
              <a:t>1. No women are graduates. </a:t>
            </a:r>
          </a:p>
          <a:p>
            <a:pPr lvl="1"/>
            <a:r>
              <a:rPr lang="en-US" dirty="0" smtClean="0"/>
              <a:t>2. No graduate is a woman.</a:t>
            </a:r>
          </a:p>
          <a:p>
            <a:pPr lvl="1"/>
            <a:r>
              <a:rPr lang="en-US" dirty="0" smtClean="0"/>
              <a:t>3</a:t>
            </a:r>
            <a:r>
              <a:rPr lang="en-US" u="sng" dirty="0" smtClean="0"/>
              <a:t>.</a:t>
            </a:r>
            <a:r>
              <a:rPr lang="en-US" dirty="0" smtClean="0"/>
              <a:t> Some women are not graduates.</a:t>
            </a:r>
          </a:p>
          <a:p>
            <a:pPr lvl="1"/>
            <a:r>
              <a:rPr lang="en-US" dirty="0" smtClean="0"/>
              <a:t> 4. No teachers are women.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Q.2. (a) All books are boxes. (b) Some boxes are tables.</a:t>
            </a:r>
          </a:p>
          <a:p>
            <a:pPr lvl="1"/>
            <a:r>
              <a:rPr lang="en-US" dirty="0" smtClean="0"/>
              <a:t>1. All books are tables. </a:t>
            </a:r>
          </a:p>
          <a:p>
            <a:pPr lvl="1"/>
            <a:r>
              <a:rPr lang="en-US" dirty="0" smtClean="0"/>
              <a:t>2. All tables are books</a:t>
            </a:r>
          </a:p>
          <a:p>
            <a:pPr lvl="1"/>
            <a:r>
              <a:rPr lang="en-US" dirty="0" smtClean="0"/>
              <a:t>3. Some books are not boxes </a:t>
            </a:r>
          </a:p>
          <a:p>
            <a:pPr lvl="1"/>
            <a:r>
              <a:rPr lang="en-US" dirty="0" smtClean="0"/>
              <a:t>4</a:t>
            </a:r>
            <a:r>
              <a:rPr lang="en-US" u="sng" dirty="0" smtClean="0"/>
              <a:t>.</a:t>
            </a:r>
            <a:r>
              <a:rPr lang="en-US" dirty="0" smtClean="0"/>
              <a:t> Some books are tables.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Coding and Decoding :-</a:t>
            </a:r>
            <a:endParaRPr lang="en-US" dirty="0"/>
          </a:p>
        </p:txBody>
      </p:sp>
      <p:sp>
        <p:nvSpPr>
          <p:cNvPr id="3" name="Content Placeholder 2"/>
          <p:cNvSpPr>
            <a:spLocks noGrp="1"/>
          </p:cNvSpPr>
          <p:nvPr>
            <p:ph idx="1"/>
          </p:nvPr>
        </p:nvSpPr>
        <p:spPr>
          <a:xfrm>
            <a:off x="228600" y="1600200"/>
            <a:ext cx="8686800" cy="4953000"/>
          </a:xfrm>
        </p:spPr>
        <p:txBody>
          <a:bodyPr>
            <a:normAutofit fontScale="92500"/>
          </a:bodyPr>
          <a:lstStyle/>
          <a:p>
            <a:r>
              <a:rPr lang="en-US" dirty="0" smtClean="0"/>
              <a:t>A code consists of different signs and symbols used in a specific way. Different numbers, figures, letters also can be used. Sometimes by changing the order of letters etc. also, coding can be done. Decoding is easy when you find the rule behind the coding.</a:t>
            </a:r>
          </a:p>
          <a:p>
            <a:pPr>
              <a:buNone/>
            </a:pPr>
            <a:r>
              <a:rPr lang="en-US" dirty="0" smtClean="0"/>
              <a:t>Q.1. In a certain code MOTHER is written as 162534 and FAME is written as 9813. How is FARMER written in that code ?</a:t>
            </a:r>
          </a:p>
          <a:p>
            <a:pPr lvl="1">
              <a:buNone/>
            </a:pPr>
            <a:r>
              <a:rPr lang="en-US" dirty="0" smtClean="0"/>
              <a:t>		1</a:t>
            </a:r>
            <a:r>
              <a:rPr lang="en-US" u="sng" dirty="0" smtClean="0"/>
              <a:t>.</a:t>
            </a:r>
            <a:r>
              <a:rPr lang="en-US" dirty="0" smtClean="0"/>
              <a:t> 984134 			2. 984314</a:t>
            </a:r>
          </a:p>
          <a:p>
            <a:pPr>
              <a:buNone/>
            </a:pPr>
            <a:r>
              <a:rPr lang="en-US" sz="2800" dirty="0" smtClean="0"/>
              <a:t>		3. 894134 			4. 984143</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Relationship :-</a:t>
            </a:r>
            <a:endParaRPr lang="en-US" dirty="0"/>
          </a:p>
        </p:txBody>
      </p:sp>
      <p:sp>
        <p:nvSpPr>
          <p:cNvPr id="3" name="Content Placeholder 2"/>
          <p:cNvSpPr>
            <a:spLocks noGrp="1"/>
          </p:cNvSpPr>
          <p:nvPr>
            <p:ph idx="1"/>
          </p:nvPr>
        </p:nvSpPr>
        <p:spPr>
          <a:xfrm>
            <a:off x="228600" y="1600200"/>
            <a:ext cx="8686800" cy="4876800"/>
          </a:xfrm>
        </p:spPr>
        <p:txBody>
          <a:bodyPr>
            <a:normAutofit/>
          </a:bodyPr>
          <a:lstStyle/>
          <a:p>
            <a:r>
              <a:rPr lang="en-US" dirty="0" smtClean="0"/>
              <a:t>You have to work out the relationship of two persons from the information given in the question.</a:t>
            </a:r>
          </a:p>
          <a:p>
            <a:pPr>
              <a:buNone/>
            </a:pPr>
            <a:r>
              <a:rPr lang="en-US" dirty="0" smtClean="0"/>
              <a:t>Q.1. A is the brother of B. B is the Brother of C. C is the husband of D. E is the father of A. How is D related to E ?</a:t>
            </a:r>
          </a:p>
          <a:p>
            <a:pPr>
              <a:buNone/>
            </a:pPr>
            <a:r>
              <a:rPr lang="en-US" dirty="0" smtClean="0"/>
              <a:t>		1. Wife 			2. Daughter</a:t>
            </a:r>
          </a:p>
          <a:p>
            <a:pPr>
              <a:buNone/>
            </a:pPr>
            <a:r>
              <a:rPr lang="en-US" dirty="0" smtClean="0"/>
              <a:t>		3</a:t>
            </a:r>
            <a:r>
              <a:rPr lang="en-US" u="sng" dirty="0" smtClean="0"/>
              <a:t>.</a:t>
            </a:r>
            <a:r>
              <a:rPr lang="en-US" dirty="0" smtClean="0"/>
              <a:t> Daughter in Law 	4. Sister.</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Analogy :-</a:t>
            </a:r>
            <a:endParaRPr lang="en-US" dirty="0"/>
          </a:p>
        </p:txBody>
      </p:sp>
      <p:sp>
        <p:nvSpPr>
          <p:cNvPr id="3" name="Content Placeholder 2"/>
          <p:cNvSpPr>
            <a:spLocks noGrp="1"/>
          </p:cNvSpPr>
          <p:nvPr>
            <p:ph idx="1"/>
          </p:nvPr>
        </p:nvSpPr>
        <p:spPr>
          <a:xfrm>
            <a:off x="152400" y="1600200"/>
            <a:ext cx="8686800" cy="4953000"/>
          </a:xfrm>
        </p:spPr>
        <p:txBody>
          <a:bodyPr>
            <a:normAutofit/>
          </a:bodyPr>
          <a:lstStyle/>
          <a:p>
            <a:r>
              <a:rPr lang="en-US" dirty="0" smtClean="0"/>
              <a:t>First of all establish the relationship between the first two words in the given pair. Then you have to find the same relationship in one of the pairs in the alternatives given.</a:t>
            </a:r>
          </a:p>
          <a:p>
            <a:pPr>
              <a:buNone/>
            </a:pPr>
            <a:r>
              <a:rPr lang="en-US" dirty="0" smtClean="0"/>
              <a:t>Q.1. Pilot : Plane</a:t>
            </a:r>
          </a:p>
          <a:p>
            <a:pPr>
              <a:buNone/>
            </a:pPr>
            <a:r>
              <a:rPr lang="en-US" dirty="0" smtClean="0"/>
              <a:t>	1. Lawyer : Court 		2</a:t>
            </a:r>
            <a:r>
              <a:rPr lang="en-US" u="sng" dirty="0" smtClean="0"/>
              <a:t>.</a:t>
            </a:r>
            <a:r>
              <a:rPr lang="en-US" dirty="0" smtClean="0"/>
              <a:t> Captain : Ship</a:t>
            </a:r>
          </a:p>
          <a:p>
            <a:pPr>
              <a:buNone/>
            </a:pPr>
            <a:r>
              <a:rPr lang="en-US" dirty="0" smtClean="0"/>
              <a:t>	3. Tractor : Farmer	 	4. Actor : Stage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Problems on Dice :-</a:t>
            </a:r>
            <a:endParaRPr lang="en-US" dirty="0"/>
          </a:p>
        </p:txBody>
      </p:sp>
      <p:sp>
        <p:nvSpPr>
          <p:cNvPr id="3" name="Content Placeholder 2"/>
          <p:cNvSpPr>
            <a:spLocks noGrp="1"/>
          </p:cNvSpPr>
          <p:nvPr>
            <p:ph idx="1"/>
          </p:nvPr>
        </p:nvSpPr>
        <p:spPr>
          <a:xfrm>
            <a:off x="228600" y="1600200"/>
            <a:ext cx="8686800" cy="4525963"/>
          </a:xfrm>
        </p:spPr>
        <p:txBody>
          <a:bodyPr>
            <a:normAutofit/>
          </a:bodyPr>
          <a:lstStyle/>
          <a:p>
            <a:r>
              <a:rPr lang="en-US" dirty="0" smtClean="0"/>
              <a:t>A dice has six faces. On each face one number is written. The same dice will be shown to you in different positions. After observing these you have to find the number opposite to a given number on the dice.</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Downloading Hall Ticket through Candidate’s Log-in.</a:t>
            </a:r>
            <a:endParaRPr lang="en-US" dirty="0"/>
          </a:p>
        </p:txBody>
      </p:sp>
      <p:sp>
        <p:nvSpPr>
          <p:cNvPr id="3" name="Content Placeholder 2"/>
          <p:cNvSpPr>
            <a:spLocks noGrp="1"/>
          </p:cNvSpPr>
          <p:nvPr>
            <p:ph idx="1"/>
          </p:nvPr>
        </p:nvSpPr>
        <p:spPr>
          <a:xfrm>
            <a:off x="228600" y="1600200"/>
            <a:ext cx="8686800" cy="4953000"/>
          </a:xfrm>
        </p:spPr>
        <p:txBody>
          <a:bodyPr>
            <a:normAutofit fontScale="70000" lnSpcReduction="20000"/>
          </a:bodyPr>
          <a:lstStyle/>
          <a:p>
            <a:pPr algn="just">
              <a:buNone/>
            </a:pPr>
            <a:r>
              <a:rPr lang="en-US" dirty="0" smtClean="0"/>
              <a:t>	As </a:t>
            </a:r>
            <a:r>
              <a:rPr lang="en-US" dirty="0" smtClean="0"/>
              <a:t>per the schedule given the candidates will have to visit the </a:t>
            </a:r>
            <a:r>
              <a:rPr lang="en-US" b="1" dirty="0" smtClean="0"/>
              <a:t>www.mahacet.org </a:t>
            </a:r>
            <a:r>
              <a:rPr lang="en-US" b="1" dirty="0" smtClean="0"/>
              <a:t>website </a:t>
            </a:r>
            <a:r>
              <a:rPr lang="en-US" dirty="0" smtClean="0"/>
              <a:t>for </a:t>
            </a:r>
            <a:r>
              <a:rPr lang="en-US" dirty="0" smtClean="0"/>
              <a:t>downloading Hall Ticket for on-line Test. Intimations for downloading Hall Ticket will </a:t>
            </a:r>
            <a:r>
              <a:rPr lang="en-US" dirty="0" smtClean="0"/>
              <a:t>also be </a:t>
            </a:r>
            <a:r>
              <a:rPr lang="en-US" dirty="0" smtClean="0"/>
              <a:t>sent through </a:t>
            </a:r>
            <a:r>
              <a:rPr lang="en-US" dirty="0" smtClean="0"/>
              <a:t>           E-mail/SMS</a:t>
            </a:r>
            <a:r>
              <a:rPr lang="en-US" dirty="0" smtClean="0"/>
              <a:t>. Once the candidate clicks the relevant link, he/ she can access </a:t>
            </a:r>
            <a:r>
              <a:rPr lang="en-US" dirty="0" smtClean="0"/>
              <a:t>the  window </a:t>
            </a:r>
            <a:r>
              <a:rPr lang="en-US" dirty="0" smtClean="0"/>
              <a:t>for Hall Ticket download. The candidate is required to </a:t>
            </a:r>
            <a:r>
              <a:rPr lang="en-US" dirty="0" smtClean="0"/>
              <a:t>use</a:t>
            </a:r>
          </a:p>
          <a:p>
            <a:pPr>
              <a:buNone/>
            </a:pPr>
            <a:r>
              <a:rPr lang="en-US" sz="3100" b="1" dirty="0" smtClean="0">
                <a:solidFill>
                  <a:srgbClr val="FF0000"/>
                </a:solidFill>
              </a:rPr>
              <a:t>	 </a:t>
            </a:r>
            <a:r>
              <a:rPr lang="en-US" sz="3100" b="1" dirty="0" err="1" smtClean="0">
                <a:solidFill>
                  <a:srgbClr val="FF0000"/>
                </a:solidFill>
              </a:rPr>
              <a:t>i</a:t>
            </a:r>
            <a:r>
              <a:rPr lang="en-US" sz="3100" b="1" dirty="0" smtClean="0">
                <a:solidFill>
                  <a:srgbClr val="FF0000"/>
                </a:solidFill>
              </a:rPr>
              <a:t>) Registration </a:t>
            </a:r>
            <a:r>
              <a:rPr lang="en-US" b="1" dirty="0" smtClean="0">
                <a:solidFill>
                  <a:srgbClr val="FF0000"/>
                </a:solidFill>
              </a:rPr>
              <a:t>Number</a:t>
            </a:r>
            <a:r>
              <a:rPr lang="en-US" b="1" dirty="0" smtClean="0">
                <a:solidFill>
                  <a:srgbClr val="FF0000"/>
                </a:solidFill>
              </a:rPr>
              <a:t>/ Roll </a:t>
            </a:r>
            <a:r>
              <a:rPr lang="en-US" b="1" dirty="0" smtClean="0">
                <a:solidFill>
                  <a:srgbClr val="FF0000"/>
                </a:solidFill>
              </a:rPr>
              <a:t>No, </a:t>
            </a:r>
            <a:endParaRPr lang="en-US" b="1" dirty="0" smtClean="0">
              <a:solidFill>
                <a:srgbClr val="FF0000"/>
              </a:solidFill>
            </a:endParaRPr>
          </a:p>
          <a:p>
            <a:pPr>
              <a:buNone/>
            </a:pPr>
            <a:r>
              <a:rPr lang="en-US" b="1" dirty="0" smtClean="0">
                <a:solidFill>
                  <a:srgbClr val="FF0000"/>
                </a:solidFill>
              </a:rPr>
              <a:t>	ii</a:t>
            </a:r>
            <a:r>
              <a:rPr lang="en-US" b="1" dirty="0" smtClean="0">
                <a:solidFill>
                  <a:srgbClr val="FF0000"/>
                </a:solidFill>
              </a:rPr>
              <a:t>) Pass-word/ Date of Birth for downloading the Hall Ticket</a:t>
            </a:r>
            <a:r>
              <a:rPr lang="en-US" dirty="0" smtClean="0"/>
              <a:t>.</a:t>
            </a:r>
          </a:p>
          <a:p>
            <a:pPr>
              <a:buNone/>
            </a:pPr>
            <a:r>
              <a:rPr lang="en-US" dirty="0" smtClean="0"/>
              <a:t> 	The </a:t>
            </a:r>
            <a:r>
              <a:rPr lang="en-US" dirty="0" smtClean="0"/>
              <a:t>candidate needs </a:t>
            </a:r>
            <a:r>
              <a:rPr lang="en-US" dirty="0" smtClean="0"/>
              <a:t>to affix </a:t>
            </a:r>
            <a:r>
              <a:rPr lang="en-US" dirty="0" smtClean="0"/>
              <a:t>recent recognizable photograph on the Hall Ticket, preferably the same provided </a:t>
            </a:r>
            <a:r>
              <a:rPr lang="en-US" dirty="0" smtClean="0"/>
              <a:t>during registration </a:t>
            </a:r>
            <a:r>
              <a:rPr lang="en-US" dirty="0" smtClean="0"/>
              <a:t>and appear at the examination centre with </a:t>
            </a:r>
            <a:r>
              <a:rPr lang="en-US" b="1" dirty="0" err="1" smtClean="0">
                <a:solidFill>
                  <a:srgbClr val="FF0000"/>
                </a:solidFill>
              </a:rPr>
              <a:t>i</a:t>
            </a:r>
            <a:r>
              <a:rPr lang="en-US" b="1" dirty="0" smtClean="0">
                <a:solidFill>
                  <a:srgbClr val="FF0000"/>
                </a:solidFill>
              </a:rPr>
              <a:t>) Hall ticket ii) Photo Identity Proof </a:t>
            </a:r>
            <a:r>
              <a:rPr lang="en-US" b="1" dirty="0" smtClean="0">
                <a:solidFill>
                  <a:srgbClr val="FF0000"/>
                </a:solidFill>
              </a:rPr>
              <a:t>as  stipulated </a:t>
            </a:r>
            <a:r>
              <a:rPr lang="en-US" b="1" dirty="0" smtClean="0">
                <a:solidFill>
                  <a:srgbClr val="FF0000"/>
                </a:solidFill>
              </a:rPr>
              <a:t>below and also specified in the Hall Ticket and photo Identity proof as brought </a:t>
            </a:r>
            <a:r>
              <a:rPr lang="en-US" b="1" dirty="0" smtClean="0">
                <a:solidFill>
                  <a:srgbClr val="FF0000"/>
                </a:solidFill>
              </a:rPr>
              <a:t>in original</a:t>
            </a:r>
            <a:r>
              <a:rPr lang="en-US" b="1" dirty="0" smtClean="0">
                <a:solidFill>
                  <a:srgbClr val="FF0000"/>
                </a:solidFill>
              </a:rPr>
              <a:t>.</a:t>
            </a:r>
          </a:p>
          <a:p>
            <a:pPr algn="just">
              <a:buNone/>
            </a:pPr>
            <a:r>
              <a:rPr lang="en-US" b="1" dirty="0" smtClean="0"/>
              <a:t>	The </a:t>
            </a:r>
            <a:r>
              <a:rPr lang="en-US" b="1" dirty="0" smtClean="0"/>
              <a:t>Hall Ticket with original photo pasted on it having signature of the candidate and </a:t>
            </a:r>
            <a:r>
              <a:rPr lang="en-US" b="1" dirty="0" smtClean="0"/>
              <a:t>the  Invigilator </a:t>
            </a:r>
            <a:r>
              <a:rPr lang="en-US" b="1" dirty="0" smtClean="0"/>
              <a:t>will be required at the time </a:t>
            </a:r>
            <a:r>
              <a:rPr lang="en-US" b="1" dirty="0" smtClean="0"/>
              <a:t>of Admission</a:t>
            </a:r>
            <a:r>
              <a:rPr lang="en-US" b="1" dirty="0" smtClean="0"/>
              <a:t>. Candidates are advised to preserve </a:t>
            </a:r>
            <a:r>
              <a:rPr lang="en-US" b="1" dirty="0" smtClean="0"/>
              <a:t>it carefully</a:t>
            </a:r>
            <a:r>
              <a:rPr lang="en-US" b="1" dirty="0" smtClean="0"/>
              <a:t>.</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4602162"/>
          </a:xfrm>
        </p:spPr>
        <p:txBody>
          <a:bodyPr anchor="t">
            <a:normAutofit/>
          </a:bodyPr>
          <a:lstStyle/>
          <a:p>
            <a:pPr algn="l"/>
            <a:r>
              <a:rPr lang="en-US" dirty="0" smtClean="0"/>
              <a:t>A]</a:t>
            </a:r>
            <a:br>
              <a:rPr lang="en-US" dirty="0" smtClean="0"/>
            </a:br>
            <a:r>
              <a:rPr lang="en-US" dirty="0" smtClean="0"/>
              <a:t/>
            </a:r>
            <a:br>
              <a:rPr lang="en-US" dirty="0" smtClean="0"/>
            </a:br>
            <a:r>
              <a:rPr lang="en-US" sz="3600" dirty="0" smtClean="0"/>
              <a:t>Q.1. (a) and (b) are the two positions of the same dice. IF in another position ‘1’ is at the bottom, which number will be on the top ?</a:t>
            </a:r>
            <a:r>
              <a:rPr lang="en-US" dirty="0" smtClean="0"/>
              <a:t/>
            </a:r>
            <a:br>
              <a:rPr lang="en-US" dirty="0" smtClean="0"/>
            </a:br>
            <a:r>
              <a:rPr lang="en-US" dirty="0" smtClean="0"/>
              <a:t>	</a:t>
            </a:r>
            <a:r>
              <a:rPr lang="en-US" sz="3600" dirty="0" smtClean="0"/>
              <a:t>1. 2 			2. 4</a:t>
            </a:r>
            <a:br>
              <a:rPr lang="en-US" sz="3600" dirty="0" smtClean="0"/>
            </a:br>
            <a:r>
              <a:rPr lang="en-US" sz="3600" dirty="0" smtClean="0"/>
              <a:t>	3. 5 			4</a:t>
            </a:r>
            <a:r>
              <a:rPr lang="en-US" sz="3600" u="sng" dirty="0" smtClean="0"/>
              <a:t>.</a:t>
            </a:r>
            <a:r>
              <a:rPr lang="en-US" sz="3600" dirty="0" smtClean="0"/>
              <a:t> 3 </a:t>
            </a:r>
          </a:p>
        </p:txBody>
      </p:sp>
      <p:pic>
        <p:nvPicPr>
          <p:cNvPr id="4" name="Picture 2"/>
          <p:cNvPicPr>
            <a:picLocks noGrp="1" noChangeAspect="1" noChangeArrowheads="1"/>
          </p:cNvPicPr>
          <p:nvPr>
            <p:ph idx="1"/>
          </p:nvPr>
        </p:nvPicPr>
        <p:blipFill>
          <a:blip r:embed="rId2"/>
          <a:srcRect/>
          <a:stretch>
            <a:fillRect/>
          </a:stretch>
        </p:blipFill>
        <p:spPr bwMode="auto">
          <a:xfrm>
            <a:off x="1828800" y="381000"/>
            <a:ext cx="5181600" cy="106680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Teacher Aptitude :-</a:t>
            </a:r>
            <a:endParaRPr lang="en-US" dirty="0"/>
          </a:p>
        </p:txBody>
      </p:sp>
      <p:sp>
        <p:nvSpPr>
          <p:cNvPr id="3" name="Content Placeholder 2"/>
          <p:cNvSpPr>
            <a:spLocks noGrp="1"/>
          </p:cNvSpPr>
          <p:nvPr>
            <p:ph idx="1"/>
          </p:nvPr>
        </p:nvSpPr>
        <p:spPr>
          <a:xfrm>
            <a:off x="152400" y="1600200"/>
            <a:ext cx="8763000" cy="5105400"/>
          </a:xfrm>
        </p:spPr>
        <p:txBody>
          <a:bodyPr/>
          <a:lstStyle/>
          <a:p>
            <a:r>
              <a:rPr lang="en-US" b="1" dirty="0" smtClean="0"/>
              <a:t>Updating the Knowledge :-</a:t>
            </a:r>
          </a:p>
          <a:p>
            <a:pPr>
              <a:buNone/>
            </a:pPr>
            <a:r>
              <a:rPr lang="en-US" dirty="0" smtClean="0"/>
              <a:t>Q.1. How do you spend your leisure time ?</a:t>
            </a:r>
          </a:p>
          <a:p>
            <a:pPr lvl="1">
              <a:buNone/>
            </a:pPr>
            <a:r>
              <a:rPr lang="en-US" dirty="0" smtClean="0"/>
              <a:t>1. Most of the time viewing movies on T.V.</a:t>
            </a:r>
          </a:p>
          <a:p>
            <a:pPr lvl="1">
              <a:buNone/>
            </a:pPr>
            <a:r>
              <a:rPr lang="en-US" dirty="0" smtClean="0"/>
              <a:t>2. Playing cards</a:t>
            </a:r>
          </a:p>
          <a:p>
            <a:pPr lvl="1">
              <a:buNone/>
            </a:pPr>
            <a:r>
              <a:rPr lang="en-US" dirty="0" smtClean="0"/>
              <a:t>3</a:t>
            </a:r>
            <a:r>
              <a:rPr lang="en-US" u="sng" dirty="0" smtClean="0"/>
              <a:t>.</a:t>
            </a:r>
            <a:r>
              <a:rPr lang="en-US" dirty="0" smtClean="0"/>
              <a:t> Reading books</a:t>
            </a:r>
          </a:p>
          <a:p>
            <a:pPr lvl="1">
              <a:buNone/>
            </a:pPr>
            <a:r>
              <a:rPr lang="en-US" dirty="0" smtClean="0"/>
              <a:t>4. Doing nothing in specific</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Leadership Quality :-</a:t>
            </a:r>
            <a:endParaRPr lang="en-US" dirty="0"/>
          </a:p>
        </p:txBody>
      </p:sp>
      <p:sp>
        <p:nvSpPr>
          <p:cNvPr id="3" name="Content Placeholder 2"/>
          <p:cNvSpPr>
            <a:spLocks noGrp="1"/>
          </p:cNvSpPr>
          <p:nvPr>
            <p:ph idx="1"/>
          </p:nvPr>
        </p:nvSpPr>
        <p:spPr>
          <a:xfrm>
            <a:off x="228600" y="1600200"/>
            <a:ext cx="8686800" cy="5029200"/>
          </a:xfrm>
        </p:spPr>
        <p:txBody>
          <a:bodyPr>
            <a:normAutofit/>
          </a:bodyPr>
          <a:lstStyle/>
          <a:p>
            <a:pPr>
              <a:buNone/>
            </a:pPr>
            <a:r>
              <a:rPr lang="en-US" dirty="0" smtClean="0"/>
              <a:t>Q.1. Suppose you are a teacher, which activity will you prefer to undertake ?</a:t>
            </a:r>
          </a:p>
          <a:p>
            <a:pPr lvl="1">
              <a:buNone/>
            </a:pPr>
            <a:r>
              <a:rPr lang="en-US" dirty="0" smtClean="0"/>
              <a:t>1. Becoming a member of environmental club.</a:t>
            </a:r>
          </a:p>
          <a:p>
            <a:pPr lvl="1">
              <a:buNone/>
            </a:pPr>
            <a:r>
              <a:rPr lang="en-US" dirty="0" smtClean="0"/>
              <a:t>2. Carrying out the programs as decided by school authorities.</a:t>
            </a:r>
          </a:p>
          <a:p>
            <a:pPr lvl="1">
              <a:buNone/>
            </a:pPr>
            <a:r>
              <a:rPr lang="en-US" dirty="0" smtClean="0"/>
              <a:t>3</a:t>
            </a:r>
            <a:r>
              <a:rPr lang="en-US" u="sng" dirty="0" smtClean="0"/>
              <a:t>.</a:t>
            </a:r>
            <a:r>
              <a:rPr lang="en-US" dirty="0" smtClean="0"/>
              <a:t> Organizing a survey study.</a:t>
            </a:r>
          </a:p>
          <a:p>
            <a:pPr lvl="1">
              <a:buNone/>
            </a:pPr>
            <a:r>
              <a:rPr lang="en-US" dirty="0" smtClean="0"/>
              <a:t>4. Helping the headmaster to prepare rules to operate the student welfare fund.</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pPr algn="l"/>
            <a:r>
              <a:rPr lang="en-US" b="1" dirty="0" smtClean="0"/>
              <a:t>Awareness towards the Change in Education and Society :-</a:t>
            </a:r>
            <a:endParaRPr lang="en-US" dirty="0"/>
          </a:p>
        </p:txBody>
      </p:sp>
      <p:sp>
        <p:nvSpPr>
          <p:cNvPr id="3" name="Content Placeholder 2"/>
          <p:cNvSpPr>
            <a:spLocks noGrp="1"/>
          </p:cNvSpPr>
          <p:nvPr>
            <p:ph idx="1"/>
          </p:nvPr>
        </p:nvSpPr>
        <p:spPr>
          <a:xfrm>
            <a:off x="228600" y="1600200"/>
            <a:ext cx="8686800" cy="4953000"/>
          </a:xfrm>
        </p:spPr>
        <p:txBody>
          <a:bodyPr>
            <a:normAutofit/>
          </a:bodyPr>
          <a:lstStyle/>
          <a:p>
            <a:pPr>
              <a:buNone/>
            </a:pPr>
            <a:r>
              <a:rPr lang="en-US" dirty="0" smtClean="0"/>
              <a:t>Q.1. In which of the following activities have you participated?</a:t>
            </a:r>
          </a:p>
          <a:p>
            <a:pPr lvl="1">
              <a:buNone/>
            </a:pPr>
            <a:r>
              <a:rPr lang="en-US" dirty="0" smtClean="0"/>
              <a:t>1. I read newspaper almost everyday.</a:t>
            </a:r>
          </a:p>
          <a:p>
            <a:pPr lvl="1">
              <a:buNone/>
            </a:pPr>
            <a:r>
              <a:rPr lang="en-US" dirty="0" smtClean="0"/>
              <a:t>2. I listen to the radio news almost everyday.</a:t>
            </a:r>
          </a:p>
          <a:p>
            <a:pPr lvl="1">
              <a:buNone/>
            </a:pPr>
            <a:r>
              <a:rPr lang="en-US" dirty="0" smtClean="0"/>
              <a:t>3. I attend to the T.V. news almost everyday.</a:t>
            </a:r>
          </a:p>
          <a:p>
            <a:pPr lvl="1">
              <a:buNone/>
            </a:pPr>
            <a:r>
              <a:rPr lang="en-US" dirty="0" smtClean="0"/>
              <a:t>4</a:t>
            </a:r>
            <a:r>
              <a:rPr lang="en-US" u="sng" dirty="0" smtClean="0"/>
              <a:t>.</a:t>
            </a:r>
            <a:r>
              <a:rPr lang="en-US" dirty="0" smtClean="0"/>
              <a:t> Because of busy schedule I don’t get time for any of the above (1,2 &amp; 3) things.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Communication :-</a:t>
            </a:r>
            <a:endParaRPr lang="en-US" dirty="0"/>
          </a:p>
        </p:txBody>
      </p:sp>
      <p:sp>
        <p:nvSpPr>
          <p:cNvPr id="3" name="Content Placeholder 2"/>
          <p:cNvSpPr>
            <a:spLocks noGrp="1"/>
          </p:cNvSpPr>
          <p:nvPr>
            <p:ph idx="1"/>
          </p:nvPr>
        </p:nvSpPr>
        <p:spPr>
          <a:xfrm>
            <a:off x="304800" y="1600200"/>
            <a:ext cx="8534400" cy="5029200"/>
          </a:xfrm>
        </p:spPr>
        <p:txBody>
          <a:bodyPr>
            <a:normAutofit/>
          </a:bodyPr>
          <a:lstStyle/>
          <a:p>
            <a:pPr>
              <a:buNone/>
            </a:pPr>
            <a:r>
              <a:rPr lang="en-US" dirty="0" smtClean="0"/>
              <a:t>Q.1. In which of the following activities have you participated ?</a:t>
            </a:r>
          </a:p>
          <a:p>
            <a:pPr lvl="1">
              <a:buNone/>
            </a:pPr>
            <a:r>
              <a:rPr lang="en-US" dirty="0" smtClean="0"/>
              <a:t>(a) Organizing sports competitions.</a:t>
            </a:r>
          </a:p>
          <a:p>
            <a:pPr lvl="1">
              <a:buNone/>
            </a:pPr>
            <a:r>
              <a:rPr lang="en-US" dirty="0" smtClean="0"/>
              <a:t>(b) Writing in school / college magazine or in newspaper.</a:t>
            </a:r>
          </a:p>
          <a:p>
            <a:pPr lvl="1">
              <a:buNone/>
            </a:pPr>
            <a:r>
              <a:rPr lang="en-US" dirty="0" smtClean="0"/>
              <a:t>(c) Attending elocution competitions.</a:t>
            </a:r>
          </a:p>
          <a:p>
            <a:pPr lvl="1">
              <a:buNone/>
            </a:pPr>
            <a:r>
              <a:rPr lang="en-US" dirty="0" smtClean="0"/>
              <a:t>(d) Participating in field trips.</a:t>
            </a:r>
          </a:p>
          <a:p>
            <a:pPr lvl="1">
              <a:buNone/>
            </a:pPr>
            <a:r>
              <a:rPr lang="en-US" dirty="0" smtClean="0"/>
              <a:t>			</a:t>
            </a:r>
            <a:r>
              <a:rPr lang="pl-PL" dirty="0" smtClean="0"/>
              <a:t>1</a:t>
            </a:r>
            <a:r>
              <a:rPr lang="pl-PL" u="sng" dirty="0" smtClean="0"/>
              <a:t>.</a:t>
            </a:r>
            <a:r>
              <a:rPr lang="pl-PL" dirty="0" smtClean="0"/>
              <a:t> b </a:t>
            </a:r>
            <a:r>
              <a:rPr lang="en-US" dirty="0" smtClean="0"/>
              <a:t>			</a:t>
            </a:r>
            <a:r>
              <a:rPr lang="pl-PL" dirty="0" smtClean="0"/>
              <a:t>2. c &amp; d</a:t>
            </a:r>
          </a:p>
          <a:p>
            <a:pPr lvl="1">
              <a:buNone/>
            </a:pPr>
            <a:r>
              <a:rPr lang="pt-BR" dirty="0" smtClean="0"/>
              <a:t>			3. a &amp; d 		4. a &amp; c</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Interest in the Teaching Profession :-</a:t>
            </a:r>
            <a:endParaRPr lang="en-US" dirty="0"/>
          </a:p>
        </p:txBody>
      </p:sp>
      <p:sp>
        <p:nvSpPr>
          <p:cNvPr id="3" name="Content Placeholder 2"/>
          <p:cNvSpPr>
            <a:spLocks noGrp="1"/>
          </p:cNvSpPr>
          <p:nvPr>
            <p:ph idx="1"/>
          </p:nvPr>
        </p:nvSpPr>
        <p:spPr/>
        <p:txBody>
          <a:bodyPr>
            <a:normAutofit/>
          </a:bodyPr>
          <a:lstStyle/>
          <a:p>
            <a:r>
              <a:rPr lang="en-US" b="1" dirty="0" smtClean="0"/>
              <a:t>Read the following incomplete sentence. Select the most </a:t>
            </a:r>
            <a:r>
              <a:rPr lang="en-US" dirty="0" smtClean="0"/>
              <a:t>appropriate alternative to complete it.</a:t>
            </a:r>
          </a:p>
          <a:p>
            <a:pPr>
              <a:buNone/>
            </a:pPr>
            <a:r>
              <a:rPr lang="en-US" dirty="0" smtClean="0"/>
              <a:t>Q.1. I decided to become a teacher because –</a:t>
            </a:r>
          </a:p>
          <a:p>
            <a:pPr lvl="1">
              <a:buNone/>
            </a:pPr>
            <a:r>
              <a:rPr lang="en-US" dirty="0" smtClean="0"/>
              <a:t>1. My parents are teachers.</a:t>
            </a:r>
          </a:p>
          <a:p>
            <a:pPr lvl="1">
              <a:buNone/>
            </a:pPr>
            <a:r>
              <a:rPr lang="en-US" dirty="0" smtClean="0"/>
              <a:t>2</a:t>
            </a:r>
            <a:r>
              <a:rPr lang="en-US" u="sng" dirty="0" smtClean="0"/>
              <a:t>.</a:t>
            </a:r>
            <a:r>
              <a:rPr lang="en-US" dirty="0" smtClean="0"/>
              <a:t> I like to be a teacher</a:t>
            </a:r>
          </a:p>
          <a:p>
            <a:pPr lvl="1">
              <a:buNone/>
            </a:pPr>
            <a:r>
              <a:rPr lang="en-US" dirty="0" smtClean="0"/>
              <a:t>3. I did not get any other job.</a:t>
            </a:r>
          </a:p>
          <a:p>
            <a:pPr lvl="1">
              <a:buNone/>
            </a:pPr>
            <a:r>
              <a:rPr lang="en-US" dirty="0" smtClean="0"/>
              <a:t>4. I can make money through private tuitions.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Professional Commitment :-</a:t>
            </a:r>
            <a:endParaRPr lang="en-US" dirty="0"/>
          </a:p>
        </p:txBody>
      </p:sp>
      <p:sp>
        <p:nvSpPr>
          <p:cNvPr id="3" name="Content Placeholder 2"/>
          <p:cNvSpPr>
            <a:spLocks noGrp="1"/>
          </p:cNvSpPr>
          <p:nvPr>
            <p:ph idx="1"/>
          </p:nvPr>
        </p:nvSpPr>
        <p:spPr>
          <a:xfrm>
            <a:off x="228600" y="1600200"/>
            <a:ext cx="8686800" cy="4525963"/>
          </a:xfrm>
        </p:spPr>
        <p:txBody>
          <a:bodyPr>
            <a:normAutofit/>
          </a:bodyPr>
          <a:lstStyle/>
          <a:p>
            <a:pPr>
              <a:buNone/>
            </a:pPr>
            <a:r>
              <a:rPr lang="en-US" dirty="0" smtClean="0"/>
              <a:t>Q.2. Suppose you are a teacher and you come across a fellow teacher who is violating the Professional Ethics for teachers. Then you will –</a:t>
            </a:r>
          </a:p>
          <a:p>
            <a:pPr lvl="1">
              <a:buNone/>
            </a:pPr>
            <a:r>
              <a:rPr lang="en-US" dirty="0" smtClean="0"/>
              <a:t>1</a:t>
            </a:r>
            <a:r>
              <a:rPr lang="en-US" u="sng" dirty="0" smtClean="0"/>
              <a:t>.</a:t>
            </a:r>
            <a:r>
              <a:rPr lang="en-US" dirty="0" smtClean="0"/>
              <a:t> Convince and persuade the concerned teacher to follow the ethics.</a:t>
            </a:r>
          </a:p>
          <a:p>
            <a:pPr lvl="1">
              <a:buNone/>
            </a:pPr>
            <a:r>
              <a:rPr lang="en-US" dirty="0" smtClean="0"/>
              <a:t>2. Inform the headmaster.</a:t>
            </a:r>
          </a:p>
          <a:p>
            <a:pPr lvl="1">
              <a:buNone/>
            </a:pPr>
            <a:r>
              <a:rPr lang="en-US" dirty="0" smtClean="0"/>
              <a:t>3. Criticize him in front of other teachers.</a:t>
            </a:r>
          </a:p>
          <a:p>
            <a:pPr lvl="1">
              <a:buNone/>
            </a:pPr>
            <a:r>
              <a:rPr lang="en-US" dirty="0" smtClean="0"/>
              <a:t>4. Ignore that.</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l"/>
            <a:r>
              <a:rPr lang="en-US" b="1" dirty="0" smtClean="0"/>
              <a:t>General Knowledge :-</a:t>
            </a:r>
            <a:endParaRPr lang="en-US" dirty="0"/>
          </a:p>
        </p:txBody>
      </p:sp>
      <p:sp>
        <p:nvSpPr>
          <p:cNvPr id="3" name="Content Placeholder 2"/>
          <p:cNvSpPr>
            <a:spLocks noGrp="1"/>
          </p:cNvSpPr>
          <p:nvPr>
            <p:ph idx="1"/>
          </p:nvPr>
        </p:nvSpPr>
        <p:spPr>
          <a:xfrm>
            <a:off x="228600" y="1295400"/>
            <a:ext cx="8915400" cy="5334000"/>
          </a:xfrm>
        </p:spPr>
        <p:txBody>
          <a:bodyPr/>
          <a:lstStyle/>
          <a:p>
            <a:r>
              <a:rPr lang="en-US" dirty="0" smtClean="0"/>
              <a:t>Read the following questions carefully and select the correct answer from the given alternatives.</a:t>
            </a:r>
          </a:p>
          <a:p>
            <a:pPr>
              <a:buNone/>
            </a:pPr>
            <a:r>
              <a:rPr lang="en-US" dirty="0" smtClean="0"/>
              <a:t>Q.1. Who invented the law of center of gravity ?</a:t>
            </a:r>
          </a:p>
          <a:p>
            <a:pPr lvl="1">
              <a:buNone/>
            </a:pPr>
            <a:r>
              <a:rPr lang="de-DE" dirty="0" smtClean="0"/>
              <a:t>1. Albert Einstein 		2</a:t>
            </a:r>
            <a:r>
              <a:rPr lang="de-DE" u="sng" dirty="0" smtClean="0"/>
              <a:t>.</a:t>
            </a:r>
            <a:r>
              <a:rPr lang="de-DE" dirty="0" smtClean="0"/>
              <a:t> Isac Newton</a:t>
            </a:r>
          </a:p>
          <a:p>
            <a:pPr lvl="1">
              <a:buNone/>
            </a:pPr>
            <a:r>
              <a:rPr lang="en-US" dirty="0" smtClean="0"/>
              <a:t>3. Charles Darwin 		4. Galileo</a:t>
            </a:r>
          </a:p>
          <a:p>
            <a:pPr lvl="1">
              <a:buNone/>
            </a:pPr>
            <a:endParaRPr lang="en-US" dirty="0" smtClean="0"/>
          </a:p>
          <a:p>
            <a:pPr>
              <a:buNone/>
            </a:pPr>
            <a:r>
              <a:rPr lang="en-US" dirty="0" smtClean="0"/>
              <a:t>Q.2. ‘</a:t>
            </a:r>
            <a:r>
              <a:rPr lang="en-US" dirty="0" err="1" smtClean="0"/>
              <a:t>Tadoba</a:t>
            </a:r>
            <a:r>
              <a:rPr lang="en-US" dirty="0" smtClean="0"/>
              <a:t>’ is a famous national park situated in_</a:t>
            </a:r>
          </a:p>
          <a:p>
            <a:pPr lvl="1">
              <a:buNone/>
            </a:pPr>
            <a:r>
              <a:rPr lang="en-US" dirty="0" smtClean="0"/>
              <a:t>1. Nagpur      2. </a:t>
            </a:r>
            <a:r>
              <a:rPr lang="en-US" dirty="0" err="1" smtClean="0"/>
              <a:t>Borivali</a:t>
            </a:r>
            <a:r>
              <a:rPr lang="en-US" dirty="0" smtClean="0"/>
              <a:t>     3. Kolhapur    4</a:t>
            </a:r>
            <a:r>
              <a:rPr lang="en-US" u="sng" dirty="0" smtClean="0"/>
              <a:t>.</a:t>
            </a:r>
            <a:r>
              <a:rPr lang="en-US" dirty="0" smtClean="0"/>
              <a:t> </a:t>
            </a:r>
            <a:r>
              <a:rPr lang="en-US" dirty="0" err="1" smtClean="0"/>
              <a:t>Chandrapur</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00B050"/>
          </a:solidFill>
        </p:spPr>
        <p:txBody>
          <a:bodyPr anchor="ctr">
            <a:normAutofit/>
          </a:bodyPr>
          <a:lstStyle/>
          <a:p>
            <a:pPr algn="ctr">
              <a:buNone/>
            </a:pPr>
            <a:r>
              <a:rPr lang="en-US" sz="4400" b="1" dirty="0" smtClean="0">
                <a:latin typeface="Aharoni" pitchFamily="2" charset="-79"/>
                <a:cs typeface="Aharoni" pitchFamily="2" charset="-79"/>
              </a:rPr>
              <a:t>WISH YOU ALL THE VERY BEST !</a:t>
            </a:r>
          </a:p>
          <a:p>
            <a:pPr algn="ctr">
              <a:buNone/>
            </a:pPr>
            <a:r>
              <a:rPr lang="en-US" sz="4400" b="1" dirty="0" smtClean="0">
                <a:latin typeface="Aharoni" pitchFamily="2" charset="-79"/>
                <a:cs typeface="Aharoni" pitchFamily="2" charset="-79"/>
              </a:rPr>
              <a:t>STAY SAFE…. STAY HEALTHY !!!</a:t>
            </a:r>
          </a:p>
          <a:p>
            <a:pPr marL="0" indent="0">
              <a:buNone/>
            </a:pPr>
            <a:endParaRPr lang="en-US" sz="4400" dirty="0">
              <a:latin typeface="Aharoni" pitchFamily="2" charset="-79"/>
              <a:cs typeface="Aharoni" pitchFamily="2"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Identity Verification of the Candidate at CET Examination Centre:</a:t>
            </a:r>
            <a:endParaRPr lang="en-US" dirty="0"/>
          </a:p>
        </p:txBody>
      </p:sp>
      <p:sp>
        <p:nvSpPr>
          <p:cNvPr id="3" name="Content Placeholder 2"/>
          <p:cNvSpPr>
            <a:spLocks noGrp="1"/>
          </p:cNvSpPr>
          <p:nvPr>
            <p:ph idx="1"/>
          </p:nvPr>
        </p:nvSpPr>
        <p:spPr>
          <a:xfrm>
            <a:off x="228600" y="1600200"/>
            <a:ext cx="8763000" cy="4953000"/>
          </a:xfrm>
        </p:spPr>
        <p:txBody>
          <a:bodyPr>
            <a:normAutofit fontScale="62500" lnSpcReduction="20000"/>
          </a:bodyPr>
          <a:lstStyle/>
          <a:p>
            <a:pPr algn="just"/>
            <a:r>
              <a:rPr lang="en-US" dirty="0" smtClean="0"/>
              <a:t>In the Examination hall, the Hall Ticket along with original of the Candidate’s currently valid photo identity (bearing reasonably the </a:t>
            </a:r>
            <a:r>
              <a:rPr lang="en-US" b="1" dirty="0" smtClean="0"/>
              <a:t>same name as it appears on the Hall Ticket.) Such as PAN Card, Pass port/ Driving License / Voter’s Card/ Bank Pass Book with photograph/ Photo-identity </a:t>
            </a:r>
            <a:r>
              <a:rPr lang="en-US" dirty="0" smtClean="0"/>
              <a:t>proof issued by the </a:t>
            </a:r>
            <a:r>
              <a:rPr lang="en-US" dirty="0" err="1" smtClean="0"/>
              <a:t>Gazzetted</a:t>
            </a:r>
            <a:r>
              <a:rPr lang="en-US" dirty="0" smtClean="0"/>
              <a:t> officer on official letter head, along with the photograph, Photo identity proof issued by the People’s Representative on the official letter head along with photo graph, </a:t>
            </a:r>
            <a:r>
              <a:rPr lang="en-US" b="1" dirty="0" err="1" smtClean="0"/>
              <a:t>Aadhar</a:t>
            </a:r>
            <a:r>
              <a:rPr lang="en-US" b="1" dirty="0" smtClean="0"/>
              <a:t> Card with photograph/ E-</a:t>
            </a:r>
            <a:r>
              <a:rPr lang="en-US" b="1" dirty="0" err="1" smtClean="0"/>
              <a:t>Aadhar</a:t>
            </a:r>
            <a:r>
              <a:rPr lang="en-US" b="1" dirty="0" smtClean="0"/>
              <a:t> Card with Candidate’s Photograph, Employee ID with Photograph, </a:t>
            </a:r>
            <a:r>
              <a:rPr lang="en-US" dirty="0" smtClean="0"/>
              <a:t>Bar Council identity card with photograph, original Identity Card issued by the recognized College/Department of University valid for Academic Year 2020-2022, Original Hall Ticket/Admit Card with Candidate’s Photograph issued for the Board/University examination held in the year 2020 only should be submitted to the invigilator for verification. The candidate’s identity will be verified with respect to his/her details on the Hall Ticket. </a:t>
            </a:r>
          </a:p>
          <a:p>
            <a:pPr algn="just"/>
            <a:r>
              <a:rPr lang="en-US" dirty="0" smtClean="0"/>
              <a:t>If the candidate fails to bring specified Original Photo Identity Card in original and specified change of name document in original along with Hall Ticket, he/she may not be allowed to appear for the Examination. Candidates must remember that </a:t>
            </a:r>
            <a:r>
              <a:rPr lang="en-US" b="1" dirty="0" smtClean="0"/>
              <a:t>Ration Card are not valid ID proof for the Examination.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Note:</a:t>
            </a:r>
            <a:endParaRPr lang="en-US" dirty="0"/>
          </a:p>
        </p:txBody>
      </p:sp>
      <p:sp>
        <p:nvSpPr>
          <p:cNvPr id="3" name="Content Placeholder 2"/>
          <p:cNvSpPr>
            <a:spLocks noGrp="1"/>
          </p:cNvSpPr>
          <p:nvPr>
            <p:ph idx="1"/>
          </p:nvPr>
        </p:nvSpPr>
        <p:spPr>
          <a:xfrm>
            <a:off x="228600" y="1295400"/>
            <a:ext cx="8686800" cy="5334000"/>
          </a:xfrm>
        </p:spPr>
        <p:txBody>
          <a:bodyPr>
            <a:normAutofit fontScale="77500" lnSpcReduction="20000"/>
          </a:bodyPr>
          <a:lstStyle/>
          <a:p>
            <a:r>
              <a:rPr lang="en-US" dirty="0" smtClean="0"/>
              <a:t>Candidates have to produce in original the photo identity proof along with examination Hall Ticket while attending the CET Examination, without which they will not be allowed to take up the examination. Candidates must note that the name as appearing on the Hall Ticket (provided during the process of registration) should reasonably match the name appearing as on photo identity proof. </a:t>
            </a:r>
            <a:r>
              <a:rPr lang="en-US" b="1" dirty="0" smtClean="0"/>
              <a:t>Female candidates who have changed their first /last / middle name post marriage must take special note of this. If there is any mismatch between the name indicated in the Hall Ticket and photo identity proof, </a:t>
            </a:r>
            <a:r>
              <a:rPr lang="en-US" dirty="0" smtClean="0"/>
              <a:t>the candidate will not be allowed to appear for the Examination. In case of candidates who changed their name will be allowed only of they produce Gazette Notification./ their Original Marriage Certificate/ Affidavit in original declaring change in name. </a:t>
            </a:r>
            <a:r>
              <a:rPr lang="en-US" b="1" dirty="0" smtClean="0"/>
              <a:t>In no case </a:t>
            </a:r>
            <a:r>
              <a:rPr lang="en-US" b="1" dirty="0" err="1" smtClean="0"/>
              <a:t>colour</a:t>
            </a:r>
            <a:r>
              <a:rPr lang="en-US" b="1" dirty="0" smtClean="0"/>
              <a:t> Xerox, Mobile photo of the original identity proof will be allowed.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Candidates Reporting Late:</a:t>
            </a:r>
            <a:endParaRPr lang="en-US" dirty="0"/>
          </a:p>
        </p:txBody>
      </p:sp>
      <p:sp>
        <p:nvSpPr>
          <p:cNvPr id="3" name="Content Placeholder 2"/>
          <p:cNvSpPr>
            <a:spLocks noGrp="1"/>
          </p:cNvSpPr>
          <p:nvPr>
            <p:ph idx="1"/>
          </p:nvPr>
        </p:nvSpPr>
        <p:spPr>
          <a:xfrm>
            <a:off x="228600" y="1219200"/>
            <a:ext cx="8686800" cy="5410200"/>
          </a:xfrm>
        </p:spPr>
        <p:txBody>
          <a:bodyPr>
            <a:normAutofit fontScale="62500" lnSpcReduction="20000"/>
          </a:bodyPr>
          <a:lstStyle/>
          <a:p>
            <a:r>
              <a:rPr lang="en-US" b="1" dirty="0" smtClean="0"/>
              <a:t>The candidates reporting to the CET Examination after the </a:t>
            </a:r>
            <a:r>
              <a:rPr lang="en-US" dirty="0" smtClean="0"/>
              <a:t>time specified on the Hall Ticket for the Examination will not be permitted to take the examination. </a:t>
            </a:r>
          </a:p>
          <a:p>
            <a:r>
              <a:rPr lang="en-US" dirty="0" smtClean="0"/>
              <a:t>The reporting time mentioned on the Hall Ticket is prior to the start time of the on line test. Though the duration of the Examination is </a:t>
            </a:r>
            <a:r>
              <a:rPr lang="en-US" b="1" dirty="0" smtClean="0"/>
              <a:t>90 (Ninety) Minutes for B.Ed. CET and 60 (Sixty) Minutes for B.Ed.-ELCT, candidates may be required to be at the venue for about 200 (Two Hundred) minutes </a:t>
            </a:r>
            <a:r>
              <a:rPr lang="en-US" dirty="0" smtClean="0"/>
              <a:t>including the time required for competition of various formalities such as verification, collection of various requisite documents, logging in, giving instructions etc. </a:t>
            </a:r>
          </a:p>
          <a:p>
            <a:r>
              <a:rPr lang="en-US" b="1" dirty="0" smtClean="0"/>
              <a:t>Hence the candidates are advised to report to the Examination Centre much before the Reporting time. </a:t>
            </a:r>
          </a:p>
          <a:p>
            <a:r>
              <a:rPr lang="en-US" b="1" dirty="0" smtClean="0"/>
              <a:t>If the candidate reaches late to the Centre, in no case the Candidate will be adjusted in the other batch if any. </a:t>
            </a:r>
          </a:p>
          <a:p>
            <a:r>
              <a:rPr lang="en-US" b="1" dirty="0" smtClean="0"/>
              <a:t>Candidate himself will be responsible for denial of entry in the Centre for Late Reporting and or Non Submission of the Original Photo ID Proof and Original Change of Name Proof whatever may be applicable to him/her. </a:t>
            </a:r>
          </a:p>
          <a:p>
            <a:r>
              <a:rPr lang="en-US" b="1" dirty="0" smtClean="0"/>
              <a:t>Candidates are advised to keep in mind possibility Mega-Blocks, Traffic Jams and try to reach the Examination Centre much before the assigned time.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Syllabus and Marking Scheme for MAH-B.Ed. CET 2020</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457200" y="1752600"/>
            <a:ext cx="8229600" cy="48768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 of the Sections:</a:t>
            </a:r>
            <a:endParaRPr lang="en-US" dirty="0"/>
          </a:p>
        </p:txBody>
      </p:sp>
      <p:sp>
        <p:nvSpPr>
          <p:cNvPr id="3" name="Content Placeholder 2"/>
          <p:cNvSpPr>
            <a:spLocks noGrp="1"/>
          </p:cNvSpPr>
          <p:nvPr>
            <p:ph idx="1"/>
          </p:nvPr>
        </p:nvSpPr>
        <p:spPr/>
        <p:txBody>
          <a:bodyPr/>
          <a:lstStyle/>
          <a:p>
            <a:r>
              <a:rPr lang="en-US" b="1" dirty="0" smtClean="0"/>
              <a:t>Mental Ability -		 40%</a:t>
            </a:r>
          </a:p>
          <a:p>
            <a:r>
              <a:rPr lang="en-US" b="1" dirty="0" smtClean="0"/>
              <a:t>General Knowledge - 	30%</a:t>
            </a:r>
          </a:p>
          <a:p>
            <a:r>
              <a:rPr lang="en-US" b="1" dirty="0" smtClean="0"/>
              <a:t>Teacher Aptitude – 		30 %</a:t>
            </a:r>
          </a:p>
          <a:p>
            <a:pPr>
              <a:buNone/>
            </a:pPr>
            <a:r>
              <a:rPr lang="en-US" b="1" dirty="0" smtClean="0"/>
              <a:t>     			</a:t>
            </a:r>
            <a:r>
              <a:rPr lang="en-US" sz="3200" b="1" dirty="0" smtClean="0"/>
              <a:t>Total = 	100%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Mental Ability (40%):</a:t>
            </a:r>
            <a:endParaRPr lang="en-US" dirty="0"/>
          </a:p>
        </p:txBody>
      </p:sp>
      <p:sp>
        <p:nvSpPr>
          <p:cNvPr id="3" name="Content Placeholder 2"/>
          <p:cNvSpPr>
            <a:spLocks noGrp="1"/>
          </p:cNvSpPr>
          <p:nvPr>
            <p:ph idx="1"/>
          </p:nvPr>
        </p:nvSpPr>
        <p:spPr>
          <a:xfrm>
            <a:off x="228600" y="1600200"/>
            <a:ext cx="8686800" cy="4525963"/>
          </a:xfrm>
        </p:spPr>
        <p:txBody>
          <a:bodyPr>
            <a:normAutofit/>
          </a:bodyPr>
          <a:lstStyle/>
          <a:p>
            <a:pPr algn="just"/>
            <a:r>
              <a:rPr lang="en-US" b="1" dirty="0" smtClean="0"/>
              <a:t>The content of this test aims to judge your reasoning power It also helps to judge how accurate you can think. This test will contain questions based on Series, Syllogism, Coding-Decoding, </a:t>
            </a:r>
            <a:r>
              <a:rPr lang="en-US" dirty="0" smtClean="0"/>
              <a:t>Relationship, Analogies, Classification, Problems on Dice, etc., either in Verbal or Non-Verbal form.</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2796</Words>
  <Application>Microsoft Office PowerPoint</Application>
  <PresentationFormat>On-screen Show (4:3)</PresentationFormat>
  <Paragraphs>161</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Slide 1</vt:lpstr>
      <vt:lpstr>Slide 2</vt:lpstr>
      <vt:lpstr>Downloading Hall Ticket through Candidate’s Log-in.</vt:lpstr>
      <vt:lpstr>Identity Verification of the Candidate at CET Examination Centre:</vt:lpstr>
      <vt:lpstr>Note:</vt:lpstr>
      <vt:lpstr>Candidates Reporting Late:</vt:lpstr>
      <vt:lpstr>Syllabus and Marking Scheme for MAH-B.Ed. CET 2020</vt:lpstr>
      <vt:lpstr>Contents of the Sections:</vt:lpstr>
      <vt:lpstr>Mental Ability (40%):</vt:lpstr>
      <vt:lpstr>General Knowledge (30%):</vt:lpstr>
      <vt:lpstr>Teacher Aptitude (30%):</vt:lpstr>
      <vt:lpstr>English Language Content Test:(ELCT)</vt:lpstr>
      <vt:lpstr>On Line Examination:</vt:lpstr>
      <vt:lpstr>The question palette at the right of the screen shows one of the following statuses of each of the questions numbers:</vt:lpstr>
      <vt:lpstr>Slide 15</vt:lpstr>
      <vt:lpstr>Slide 16</vt:lpstr>
      <vt:lpstr>Slide 17</vt:lpstr>
      <vt:lpstr>Slide 18</vt:lpstr>
      <vt:lpstr>Slide 19</vt:lpstr>
      <vt:lpstr>The candidates are advised to note the following things carefully:</vt:lpstr>
      <vt:lpstr>Slide 21</vt:lpstr>
      <vt:lpstr>Slide 22</vt:lpstr>
      <vt:lpstr>Post CET Process:</vt:lpstr>
      <vt:lpstr>Sample Questions: </vt:lpstr>
      <vt:lpstr>Slide 25</vt:lpstr>
      <vt:lpstr>Coding and Decoding :-</vt:lpstr>
      <vt:lpstr>Relationship :-</vt:lpstr>
      <vt:lpstr>Analogy :-</vt:lpstr>
      <vt:lpstr>Problems on Dice :-</vt:lpstr>
      <vt:lpstr>A]  Q.1. (a) and (b) are the two positions of the same dice. IF in another position ‘1’ is at the bottom, which number will be on the top ?  1. 2    2. 4  3. 5    4. 3 </vt:lpstr>
      <vt:lpstr>Teacher Aptitude :-</vt:lpstr>
      <vt:lpstr>Leadership Quality :-</vt:lpstr>
      <vt:lpstr>Awareness towards the Change in Education and Society :-</vt:lpstr>
      <vt:lpstr>Communication :-</vt:lpstr>
      <vt:lpstr>Interest in the Teaching Profession :-</vt:lpstr>
      <vt:lpstr>Professional Commitment :-</vt:lpstr>
      <vt:lpstr>General Knowledge :-</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Swara</dc:creator>
  <cp:lastModifiedBy>Administrator</cp:lastModifiedBy>
  <cp:revision>77</cp:revision>
  <dcterms:created xsi:type="dcterms:W3CDTF">2006-08-16T00:00:00Z</dcterms:created>
  <dcterms:modified xsi:type="dcterms:W3CDTF">2022-08-09T04:54:07Z</dcterms:modified>
</cp:coreProperties>
</file>